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5"/>
  </p:notesMasterIdLst>
  <p:handoutMasterIdLst>
    <p:handoutMasterId r:id="rId96"/>
  </p:handoutMasterIdLst>
  <p:sldIdLst>
    <p:sldId id="258" r:id="rId2"/>
    <p:sldId id="261" r:id="rId3"/>
    <p:sldId id="262" r:id="rId4"/>
    <p:sldId id="263" r:id="rId5"/>
    <p:sldId id="259" r:id="rId6"/>
    <p:sldId id="260" r:id="rId7"/>
    <p:sldId id="264" r:id="rId8"/>
    <p:sldId id="265" r:id="rId9"/>
    <p:sldId id="266" r:id="rId10"/>
    <p:sldId id="267" r:id="rId11"/>
    <p:sldId id="268" r:id="rId12"/>
    <p:sldId id="269"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Lst>
  <p:sldSz cx="18002250" cy="12601575"/>
  <p:notesSz cx="6797675" cy="9928225"/>
  <p:defaultTextStyle>
    <a:defPPr marL="0" marR="0" indent="0" algn="l" defTabSz="1229594"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ctr" defTabSz="785574"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Apple SD 산돌고딕 Neo 옅은체"/>
      </a:defRPr>
    </a:lvl1pPr>
    <a:lvl2pPr marL="0" marR="0" indent="307398" algn="ctr" defTabSz="785574"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Apple SD 산돌고딕 Neo 옅은체"/>
      </a:defRPr>
    </a:lvl2pPr>
    <a:lvl3pPr marL="0" marR="0" indent="614797" algn="ctr" defTabSz="785574"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Apple SD 산돌고딕 Neo 옅은체"/>
      </a:defRPr>
    </a:lvl3pPr>
    <a:lvl4pPr marL="0" marR="0" indent="922195" algn="ctr" defTabSz="785574"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Apple SD 산돌고딕 Neo 옅은체"/>
      </a:defRPr>
    </a:lvl4pPr>
    <a:lvl5pPr marL="0" marR="0" indent="1229594" algn="ctr" defTabSz="785574"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Apple SD 산돌고딕 Neo 옅은체"/>
      </a:defRPr>
    </a:lvl5pPr>
    <a:lvl6pPr marL="0" marR="0" indent="1536992" algn="ctr" defTabSz="785574"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Apple SD 산돌고딕 Neo 옅은체"/>
      </a:defRPr>
    </a:lvl6pPr>
    <a:lvl7pPr marL="0" marR="0" indent="1844391" algn="ctr" defTabSz="785574"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Apple SD 산돌고딕 Neo 옅은체"/>
      </a:defRPr>
    </a:lvl7pPr>
    <a:lvl8pPr marL="0" marR="0" indent="2151789" algn="ctr" defTabSz="785574"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Apple SD 산돌고딕 Neo 옅은체"/>
      </a:defRPr>
    </a:lvl8pPr>
    <a:lvl9pPr marL="0" marR="0" indent="2459187" algn="ctr" defTabSz="785574"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Apple SD 산돌고딕 Neo 옅은체"/>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guide id="3" orient="horz" pos="3969">
          <p15:clr>
            <a:srgbClr val="A4A3A4"/>
          </p15:clr>
        </p15:guide>
        <p15:guide id="4" pos="567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Apple SD 산돌고딕 Neo 볼드체"/>
          <a:ea typeface="Apple SD 산돌고딕 Neo 볼드체"/>
          <a:cs typeface="Apple SD 산돌고딕 Neo 볼드체"/>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Apple SD 산돌고딕 Neo 볼드체"/>
          <a:ea typeface="Apple SD 산돌고딕 Neo 볼드체"/>
          <a:cs typeface="Apple SD 산돌고딕 Neo 볼드체"/>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Apple SD 산돌고딕 Neo 볼드체"/>
          <a:ea typeface="Apple SD 산돌고딕 Neo 볼드체"/>
          <a:cs typeface="Apple SD 산돌고딕 Neo 볼드체"/>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Apple SD 산돌고딕 Neo 볼드체"/>
          <a:ea typeface="Apple SD 산돌고딕 Neo 볼드체"/>
          <a:cs typeface="Apple SD 산돌고딕 Neo 볼드체"/>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Apple SD 산돌고딕 Neo 볼드체"/>
          <a:ea typeface="Apple SD 산돌고딕 Neo 볼드체"/>
          <a:cs typeface="Apple SD 산돌고딕 Neo 볼드체"/>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Apple SD 산돌고딕 Neo 볼드체"/>
          <a:ea typeface="Apple SD 산돌고딕 Neo 볼드체"/>
          <a:cs typeface="Apple SD 산돌고딕 Neo 볼드체"/>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6154" autoAdjust="0"/>
    <p:restoredTop sz="94646"/>
  </p:normalViewPr>
  <p:slideViewPr>
    <p:cSldViewPr showGuides="1">
      <p:cViewPr>
        <p:scale>
          <a:sx n="52" d="100"/>
          <a:sy n="52" d="100"/>
        </p:scale>
        <p:origin x="664" y="152"/>
      </p:cViewPr>
      <p:guideLst>
        <p:guide orient="horz" pos="3072"/>
        <p:guide pos="4096"/>
        <p:guide orient="horz" pos="3969"/>
        <p:guide pos="567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8" d="100"/>
          <a:sy n="78" d="100"/>
        </p:scale>
        <p:origin x="-4002" y="-96"/>
      </p:cViewPr>
      <p:guideLst>
        <p:guide orient="horz" pos="2880"/>
        <p:guide pos="2160"/>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07A45E-2A7F-D84A-AC07-285408BDA49F}" type="doc">
      <dgm:prSet loTypeId="urn:microsoft.com/office/officeart/2005/8/layout/cycle7" loCatId="" qsTypeId="urn:microsoft.com/office/officeart/2005/8/quickstyle/simple4" qsCatId="simple" csTypeId="urn:microsoft.com/office/officeart/2005/8/colors/accent1_2" csCatId="accent1" phldr="1"/>
      <dgm:spPr/>
      <dgm:t>
        <a:bodyPr/>
        <a:lstStyle/>
        <a:p>
          <a:pPr latinLnBrk="1"/>
          <a:endParaRPr lang="ko-KR" altLang="en-US"/>
        </a:p>
      </dgm:t>
    </dgm:pt>
    <dgm:pt modelId="{F3322EAF-958E-2643-8DD0-B53C13F31387}">
      <dgm:prSet phldrT="[텍스트]"/>
      <dgm:spPr/>
      <dgm:t>
        <a:bodyPr/>
        <a:lstStyle/>
        <a:p>
          <a:pPr latinLnBrk="1"/>
          <a:r>
            <a:rPr lang="ko-KR" altLang="en-US" dirty="0" smtClean="0"/>
            <a:t>분석목적</a:t>
          </a:r>
          <a:endParaRPr lang="ko-KR" altLang="en-US" dirty="0"/>
        </a:p>
      </dgm:t>
    </dgm:pt>
    <dgm:pt modelId="{721D101B-BC0A-F44E-AA79-AE077704B792}" type="parTrans" cxnId="{8322DE2B-754B-C24B-ACE0-07EF9A114B11}">
      <dgm:prSet/>
      <dgm:spPr/>
      <dgm:t>
        <a:bodyPr/>
        <a:lstStyle/>
        <a:p>
          <a:pPr latinLnBrk="1"/>
          <a:endParaRPr lang="ko-KR" altLang="en-US"/>
        </a:p>
      </dgm:t>
    </dgm:pt>
    <dgm:pt modelId="{4B37E578-6385-AB4E-9B66-57B6FC2D330D}" type="sibTrans" cxnId="{8322DE2B-754B-C24B-ACE0-07EF9A114B11}">
      <dgm:prSet/>
      <dgm:spPr/>
      <dgm:t>
        <a:bodyPr/>
        <a:lstStyle/>
        <a:p>
          <a:pPr latinLnBrk="1"/>
          <a:endParaRPr lang="ko-KR" altLang="en-US"/>
        </a:p>
      </dgm:t>
    </dgm:pt>
    <dgm:pt modelId="{1BED425D-99F7-574B-B10B-CD0F3994F5E3}">
      <dgm:prSet phldrT="[텍스트]"/>
      <dgm:spPr/>
      <dgm:t>
        <a:bodyPr/>
        <a:lstStyle/>
        <a:p>
          <a:pPr latinLnBrk="1"/>
          <a:r>
            <a:rPr lang="ko-KR" altLang="en-US" dirty="0" smtClean="0"/>
            <a:t>데이터</a:t>
          </a:r>
          <a:endParaRPr lang="ko-KR" altLang="en-US" dirty="0"/>
        </a:p>
      </dgm:t>
    </dgm:pt>
    <dgm:pt modelId="{C57267BD-298A-1243-B5A1-6711036A96A2}" type="parTrans" cxnId="{F9D31594-8D85-2940-83FB-2D24A6627A5F}">
      <dgm:prSet/>
      <dgm:spPr/>
      <dgm:t>
        <a:bodyPr/>
        <a:lstStyle/>
        <a:p>
          <a:pPr latinLnBrk="1"/>
          <a:endParaRPr lang="ko-KR" altLang="en-US"/>
        </a:p>
      </dgm:t>
    </dgm:pt>
    <dgm:pt modelId="{B63C481F-6090-0C44-9A17-5C2519E89AA5}" type="sibTrans" cxnId="{F9D31594-8D85-2940-83FB-2D24A6627A5F}">
      <dgm:prSet/>
      <dgm:spPr/>
      <dgm:t>
        <a:bodyPr/>
        <a:lstStyle/>
        <a:p>
          <a:pPr latinLnBrk="1"/>
          <a:endParaRPr lang="ko-KR" altLang="en-US"/>
        </a:p>
      </dgm:t>
    </dgm:pt>
    <dgm:pt modelId="{31740174-D7ED-C443-9880-3C12EB001138}">
      <dgm:prSet phldrT="[텍스트]"/>
      <dgm:spPr/>
      <dgm:t>
        <a:bodyPr/>
        <a:lstStyle/>
        <a:p>
          <a:pPr latinLnBrk="1"/>
          <a:r>
            <a:rPr lang="ko-KR" altLang="en-US" dirty="0" smtClean="0"/>
            <a:t>분석도구</a:t>
          </a:r>
          <a:endParaRPr lang="ko-KR" altLang="en-US" dirty="0"/>
        </a:p>
      </dgm:t>
    </dgm:pt>
    <dgm:pt modelId="{3A5AC244-3D40-674B-9E01-35C8CBF1CA86}" type="parTrans" cxnId="{2D82BC83-5EC7-2040-BC2D-E537063E0F5D}">
      <dgm:prSet/>
      <dgm:spPr/>
      <dgm:t>
        <a:bodyPr/>
        <a:lstStyle/>
        <a:p>
          <a:pPr latinLnBrk="1"/>
          <a:endParaRPr lang="ko-KR" altLang="en-US"/>
        </a:p>
      </dgm:t>
    </dgm:pt>
    <dgm:pt modelId="{170A0676-4118-1140-AFFC-490DFC41CB4A}" type="sibTrans" cxnId="{2D82BC83-5EC7-2040-BC2D-E537063E0F5D}">
      <dgm:prSet/>
      <dgm:spPr/>
      <dgm:t>
        <a:bodyPr/>
        <a:lstStyle/>
        <a:p>
          <a:pPr latinLnBrk="1"/>
          <a:endParaRPr lang="ko-KR" altLang="en-US"/>
        </a:p>
      </dgm:t>
    </dgm:pt>
    <dgm:pt modelId="{9771CC71-2EFF-1940-B9BF-BD0D6D09CDA7}" type="pres">
      <dgm:prSet presAssocID="{3E07A45E-2A7F-D84A-AC07-285408BDA49F}" presName="Name0" presStyleCnt="0">
        <dgm:presLayoutVars>
          <dgm:dir/>
          <dgm:resizeHandles val="exact"/>
        </dgm:presLayoutVars>
      </dgm:prSet>
      <dgm:spPr/>
      <dgm:t>
        <a:bodyPr/>
        <a:lstStyle/>
        <a:p>
          <a:pPr latinLnBrk="1"/>
          <a:endParaRPr lang="ko-KR" altLang="en-US"/>
        </a:p>
      </dgm:t>
    </dgm:pt>
    <dgm:pt modelId="{4FE12676-7CBF-F742-92EE-26315A1D8468}" type="pres">
      <dgm:prSet presAssocID="{F3322EAF-958E-2643-8DD0-B53C13F31387}" presName="node" presStyleLbl="node1" presStyleIdx="0" presStyleCnt="3">
        <dgm:presLayoutVars>
          <dgm:bulletEnabled val="1"/>
        </dgm:presLayoutVars>
      </dgm:prSet>
      <dgm:spPr/>
      <dgm:t>
        <a:bodyPr/>
        <a:lstStyle/>
        <a:p>
          <a:pPr latinLnBrk="1"/>
          <a:endParaRPr lang="ko-KR" altLang="en-US"/>
        </a:p>
      </dgm:t>
    </dgm:pt>
    <dgm:pt modelId="{15D6025C-CAF4-B74A-B8D9-959CB00A60F0}" type="pres">
      <dgm:prSet presAssocID="{4B37E578-6385-AB4E-9B66-57B6FC2D330D}" presName="sibTrans" presStyleLbl="sibTrans2D1" presStyleIdx="0" presStyleCnt="3"/>
      <dgm:spPr/>
      <dgm:t>
        <a:bodyPr/>
        <a:lstStyle/>
        <a:p>
          <a:pPr latinLnBrk="1"/>
          <a:endParaRPr lang="ko-KR" altLang="en-US"/>
        </a:p>
      </dgm:t>
    </dgm:pt>
    <dgm:pt modelId="{5EAA8EBF-C0B1-F647-8A09-B66FA166A81A}" type="pres">
      <dgm:prSet presAssocID="{4B37E578-6385-AB4E-9B66-57B6FC2D330D}" presName="connectorText" presStyleLbl="sibTrans2D1" presStyleIdx="0" presStyleCnt="3"/>
      <dgm:spPr/>
      <dgm:t>
        <a:bodyPr/>
        <a:lstStyle/>
        <a:p>
          <a:pPr latinLnBrk="1"/>
          <a:endParaRPr lang="ko-KR" altLang="en-US"/>
        </a:p>
      </dgm:t>
    </dgm:pt>
    <dgm:pt modelId="{D36E9D0B-B346-7047-B9A0-9BBBD30D1FB0}" type="pres">
      <dgm:prSet presAssocID="{1BED425D-99F7-574B-B10B-CD0F3994F5E3}" presName="node" presStyleLbl="node1" presStyleIdx="1" presStyleCnt="3">
        <dgm:presLayoutVars>
          <dgm:bulletEnabled val="1"/>
        </dgm:presLayoutVars>
      </dgm:prSet>
      <dgm:spPr/>
      <dgm:t>
        <a:bodyPr/>
        <a:lstStyle/>
        <a:p>
          <a:pPr latinLnBrk="1"/>
          <a:endParaRPr lang="ko-KR" altLang="en-US"/>
        </a:p>
      </dgm:t>
    </dgm:pt>
    <dgm:pt modelId="{79B9D44A-180F-4441-8EFC-0CB8CDFFCB9E}" type="pres">
      <dgm:prSet presAssocID="{B63C481F-6090-0C44-9A17-5C2519E89AA5}" presName="sibTrans" presStyleLbl="sibTrans2D1" presStyleIdx="1" presStyleCnt="3"/>
      <dgm:spPr/>
      <dgm:t>
        <a:bodyPr/>
        <a:lstStyle/>
        <a:p>
          <a:pPr latinLnBrk="1"/>
          <a:endParaRPr lang="ko-KR" altLang="en-US"/>
        </a:p>
      </dgm:t>
    </dgm:pt>
    <dgm:pt modelId="{B96DD298-B113-4340-9600-2BC686A88CA4}" type="pres">
      <dgm:prSet presAssocID="{B63C481F-6090-0C44-9A17-5C2519E89AA5}" presName="connectorText" presStyleLbl="sibTrans2D1" presStyleIdx="1" presStyleCnt="3"/>
      <dgm:spPr/>
      <dgm:t>
        <a:bodyPr/>
        <a:lstStyle/>
        <a:p>
          <a:pPr latinLnBrk="1"/>
          <a:endParaRPr lang="ko-KR" altLang="en-US"/>
        </a:p>
      </dgm:t>
    </dgm:pt>
    <dgm:pt modelId="{86BB19A5-7976-5F43-8739-97759FFCBBE7}" type="pres">
      <dgm:prSet presAssocID="{31740174-D7ED-C443-9880-3C12EB001138}" presName="node" presStyleLbl="node1" presStyleIdx="2" presStyleCnt="3">
        <dgm:presLayoutVars>
          <dgm:bulletEnabled val="1"/>
        </dgm:presLayoutVars>
      </dgm:prSet>
      <dgm:spPr/>
      <dgm:t>
        <a:bodyPr/>
        <a:lstStyle/>
        <a:p>
          <a:pPr latinLnBrk="1"/>
          <a:endParaRPr lang="ko-KR" altLang="en-US"/>
        </a:p>
      </dgm:t>
    </dgm:pt>
    <dgm:pt modelId="{BBA311E0-F48A-784E-A6C9-DB0E31EBCB02}" type="pres">
      <dgm:prSet presAssocID="{170A0676-4118-1140-AFFC-490DFC41CB4A}" presName="sibTrans" presStyleLbl="sibTrans2D1" presStyleIdx="2" presStyleCnt="3"/>
      <dgm:spPr/>
      <dgm:t>
        <a:bodyPr/>
        <a:lstStyle/>
        <a:p>
          <a:pPr latinLnBrk="1"/>
          <a:endParaRPr lang="ko-KR" altLang="en-US"/>
        </a:p>
      </dgm:t>
    </dgm:pt>
    <dgm:pt modelId="{39D137C1-F835-4C48-939D-3AEE7A6D34D9}" type="pres">
      <dgm:prSet presAssocID="{170A0676-4118-1140-AFFC-490DFC41CB4A}" presName="connectorText" presStyleLbl="sibTrans2D1" presStyleIdx="2" presStyleCnt="3"/>
      <dgm:spPr/>
      <dgm:t>
        <a:bodyPr/>
        <a:lstStyle/>
        <a:p>
          <a:pPr latinLnBrk="1"/>
          <a:endParaRPr lang="ko-KR" altLang="en-US"/>
        </a:p>
      </dgm:t>
    </dgm:pt>
  </dgm:ptLst>
  <dgm:cxnLst>
    <dgm:cxn modelId="{2D82BC83-5EC7-2040-BC2D-E537063E0F5D}" srcId="{3E07A45E-2A7F-D84A-AC07-285408BDA49F}" destId="{31740174-D7ED-C443-9880-3C12EB001138}" srcOrd="2" destOrd="0" parTransId="{3A5AC244-3D40-674B-9E01-35C8CBF1CA86}" sibTransId="{170A0676-4118-1140-AFFC-490DFC41CB4A}"/>
    <dgm:cxn modelId="{9EB962A3-E8F9-B54C-88FC-770D79B405FE}" type="presOf" srcId="{31740174-D7ED-C443-9880-3C12EB001138}" destId="{86BB19A5-7976-5F43-8739-97759FFCBBE7}" srcOrd="0" destOrd="0" presId="urn:microsoft.com/office/officeart/2005/8/layout/cycle7"/>
    <dgm:cxn modelId="{6EF4A678-55A0-1044-8EC6-F243FE011873}" type="presOf" srcId="{F3322EAF-958E-2643-8DD0-B53C13F31387}" destId="{4FE12676-7CBF-F742-92EE-26315A1D8468}" srcOrd="0" destOrd="0" presId="urn:microsoft.com/office/officeart/2005/8/layout/cycle7"/>
    <dgm:cxn modelId="{8322DE2B-754B-C24B-ACE0-07EF9A114B11}" srcId="{3E07A45E-2A7F-D84A-AC07-285408BDA49F}" destId="{F3322EAF-958E-2643-8DD0-B53C13F31387}" srcOrd="0" destOrd="0" parTransId="{721D101B-BC0A-F44E-AA79-AE077704B792}" sibTransId="{4B37E578-6385-AB4E-9B66-57B6FC2D330D}"/>
    <dgm:cxn modelId="{398AC161-3163-8A47-A5FA-137A3ABCE306}" type="presOf" srcId="{3E07A45E-2A7F-D84A-AC07-285408BDA49F}" destId="{9771CC71-2EFF-1940-B9BF-BD0D6D09CDA7}" srcOrd="0" destOrd="0" presId="urn:microsoft.com/office/officeart/2005/8/layout/cycle7"/>
    <dgm:cxn modelId="{A1564372-10C5-9C48-B799-C622B2725FEC}" type="presOf" srcId="{4B37E578-6385-AB4E-9B66-57B6FC2D330D}" destId="{5EAA8EBF-C0B1-F647-8A09-B66FA166A81A}" srcOrd="1" destOrd="0" presId="urn:microsoft.com/office/officeart/2005/8/layout/cycle7"/>
    <dgm:cxn modelId="{4E0F3FF4-9456-E24D-949B-E40523865B16}" type="presOf" srcId="{4B37E578-6385-AB4E-9B66-57B6FC2D330D}" destId="{15D6025C-CAF4-B74A-B8D9-959CB00A60F0}" srcOrd="0" destOrd="0" presId="urn:microsoft.com/office/officeart/2005/8/layout/cycle7"/>
    <dgm:cxn modelId="{41E6C1E9-6EE6-4144-9C19-82ADE8E8A2F6}" type="presOf" srcId="{B63C481F-6090-0C44-9A17-5C2519E89AA5}" destId="{79B9D44A-180F-4441-8EFC-0CB8CDFFCB9E}" srcOrd="0" destOrd="0" presId="urn:microsoft.com/office/officeart/2005/8/layout/cycle7"/>
    <dgm:cxn modelId="{F9D31594-8D85-2940-83FB-2D24A6627A5F}" srcId="{3E07A45E-2A7F-D84A-AC07-285408BDA49F}" destId="{1BED425D-99F7-574B-B10B-CD0F3994F5E3}" srcOrd="1" destOrd="0" parTransId="{C57267BD-298A-1243-B5A1-6711036A96A2}" sibTransId="{B63C481F-6090-0C44-9A17-5C2519E89AA5}"/>
    <dgm:cxn modelId="{4D848352-7B30-A145-817F-999A2B2C16CA}" type="presOf" srcId="{1BED425D-99F7-574B-B10B-CD0F3994F5E3}" destId="{D36E9D0B-B346-7047-B9A0-9BBBD30D1FB0}" srcOrd="0" destOrd="0" presId="urn:microsoft.com/office/officeart/2005/8/layout/cycle7"/>
    <dgm:cxn modelId="{29CD9DF5-B3B1-FC47-8FD8-63E2BC2A7D15}" type="presOf" srcId="{170A0676-4118-1140-AFFC-490DFC41CB4A}" destId="{BBA311E0-F48A-784E-A6C9-DB0E31EBCB02}" srcOrd="0" destOrd="0" presId="urn:microsoft.com/office/officeart/2005/8/layout/cycle7"/>
    <dgm:cxn modelId="{84798794-1F84-534C-9F6A-86287898381F}" type="presOf" srcId="{B63C481F-6090-0C44-9A17-5C2519E89AA5}" destId="{B96DD298-B113-4340-9600-2BC686A88CA4}" srcOrd="1" destOrd="0" presId="urn:microsoft.com/office/officeart/2005/8/layout/cycle7"/>
    <dgm:cxn modelId="{86B0AFC8-7CDE-154C-B5A3-9BB70C474AC0}" type="presOf" srcId="{170A0676-4118-1140-AFFC-490DFC41CB4A}" destId="{39D137C1-F835-4C48-939D-3AEE7A6D34D9}" srcOrd="1" destOrd="0" presId="urn:microsoft.com/office/officeart/2005/8/layout/cycle7"/>
    <dgm:cxn modelId="{1901ADFA-C96D-2B47-B041-AEA4788E3522}" type="presParOf" srcId="{9771CC71-2EFF-1940-B9BF-BD0D6D09CDA7}" destId="{4FE12676-7CBF-F742-92EE-26315A1D8468}" srcOrd="0" destOrd="0" presId="urn:microsoft.com/office/officeart/2005/8/layout/cycle7"/>
    <dgm:cxn modelId="{AE1CE18C-A431-6C4E-BDE8-04B6A65551F4}" type="presParOf" srcId="{9771CC71-2EFF-1940-B9BF-BD0D6D09CDA7}" destId="{15D6025C-CAF4-B74A-B8D9-959CB00A60F0}" srcOrd="1" destOrd="0" presId="urn:microsoft.com/office/officeart/2005/8/layout/cycle7"/>
    <dgm:cxn modelId="{73AD8E82-82F0-6E4D-A271-B2D5C50710D8}" type="presParOf" srcId="{15D6025C-CAF4-B74A-B8D9-959CB00A60F0}" destId="{5EAA8EBF-C0B1-F647-8A09-B66FA166A81A}" srcOrd="0" destOrd="0" presId="urn:microsoft.com/office/officeart/2005/8/layout/cycle7"/>
    <dgm:cxn modelId="{12478B4E-A904-1A47-9015-2A964C7C9B6D}" type="presParOf" srcId="{9771CC71-2EFF-1940-B9BF-BD0D6D09CDA7}" destId="{D36E9D0B-B346-7047-B9A0-9BBBD30D1FB0}" srcOrd="2" destOrd="0" presId="urn:microsoft.com/office/officeart/2005/8/layout/cycle7"/>
    <dgm:cxn modelId="{426FAACE-F7E0-1C44-A58D-BE41634988A3}" type="presParOf" srcId="{9771CC71-2EFF-1940-B9BF-BD0D6D09CDA7}" destId="{79B9D44A-180F-4441-8EFC-0CB8CDFFCB9E}" srcOrd="3" destOrd="0" presId="urn:microsoft.com/office/officeart/2005/8/layout/cycle7"/>
    <dgm:cxn modelId="{4E1AE33A-1160-7C42-99AF-99104A1076FB}" type="presParOf" srcId="{79B9D44A-180F-4441-8EFC-0CB8CDFFCB9E}" destId="{B96DD298-B113-4340-9600-2BC686A88CA4}" srcOrd="0" destOrd="0" presId="urn:microsoft.com/office/officeart/2005/8/layout/cycle7"/>
    <dgm:cxn modelId="{2B5A1756-4FF0-9F40-8D8F-83C0BCA7B8EB}" type="presParOf" srcId="{9771CC71-2EFF-1940-B9BF-BD0D6D09CDA7}" destId="{86BB19A5-7976-5F43-8739-97759FFCBBE7}" srcOrd="4" destOrd="0" presId="urn:microsoft.com/office/officeart/2005/8/layout/cycle7"/>
    <dgm:cxn modelId="{7EDA8B1E-A1C8-EC4F-A788-3F4A4F730841}" type="presParOf" srcId="{9771CC71-2EFF-1940-B9BF-BD0D6D09CDA7}" destId="{BBA311E0-F48A-784E-A6C9-DB0E31EBCB02}" srcOrd="5" destOrd="0" presId="urn:microsoft.com/office/officeart/2005/8/layout/cycle7"/>
    <dgm:cxn modelId="{786F15A4-4354-B445-8C6E-6670E7A6A392}" type="presParOf" srcId="{BBA311E0-F48A-784E-A6C9-DB0E31EBCB02}" destId="{39D137C1-F835-4C48-939D-3AEE7A6D34D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12676-7CBF-F742-92EE-26315A1D8468}">
      <dsp:nvSpPr>
        <dsp:cNvPr id="0" name=""/>
        <dsp:cNvSpPr/>
      </dsp:nvSpPr>
      <dsp:spPr>
        <a:xfrm>
          <a:off x="5751402" y="2556"/>
          <a:ext cx="4699220" cy="2349610"/>
        </a:xfrm>
        <a:prstGeom prst="roundRect">
          <a:avLst>
            <a:gd name="adj" fmla="val 10000"/>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latinLnBrk="1">
            <a:lnSpc>
              <a:spcPct val="90000"/>
            </a:lnSpc>
            <a:spcBef>
              <a:spcPct val="0"/>
            </a:spcBef>
            <a:spcAft>
              <a:spcPct val="35000"/>
            </a:spcAft>
          </a:pPr>
          <a:r>
            <a:rPr lang="ko-KR" altLang="en-US" sz="6500" kern="1200" dirty="0" smtClean="0"/>
            <a:t>분석목적</a:t>
          </a:r>
          <a:endParaRPr lang="ko-KR" altLang="en-US" sz="6500" kern="1200" dirty="0"/>
        </a:p>
      </dsp:txBody>
      <dsp:txXfrm>
        <a:off x="5820220" y="71374"/>
        <a:ext cx="4561584" cy="2211974"/>
      </dsp:txXfrm>
    </dsp:sp>
    <dsp:sp modelId="{15D6025C-CAF4-B74A-B8D9-959CB00A60F0}">
      <dsp:nvSpPr>
        <dsp:cNvPr id="0" name=""/>
        <dsp:cNvSpPr/>
      </dsp:nvSpPr>
      <dsp:spPr>
        <a:xfrm rot="3600000">
          <a:off x="8816861" y="4125893"/>
          <a:ext cx="2447764" cy="822363"/>
        </a:xfrm>
        <a:prstGeom prst="leftRightArrow">
          <a:avLst>
            <a:gd name="adj1" fmla="val 60000"/>
            <a:gd name="adj2" fmla="val 50000"/>
          </a:avLst>
        </a:prstGeom>
        <a:gradFill rotWithShape="0">
          <a:gsLst>
            <a:gs pos="0">
              <a:schemeClr val="accent1">
                <a:tint val="60000"/>
                <a:hueOff val="0"/>
                <a:satOff val="0"/>
                <a:lumOff val="0"/>
                <a:alphaOff val="0"/>
                <a:shade val="63000"/>
              </a:schemeClr>
            </a:gs>
            <a:gs pos="30000">
              <a:schemeClr val="accent1">
                <a:tint val="60000"/>
                <a:hueOff val="0"/>
                <a:satOff val="0"/>
                <a:lumOff val="0"/>
                <a:alphaOff val="0"/>
                <a:shade val="90000"/>
                <a:satMod val="110000"/>
              </a:schemeClr>
            </a:gs>
            <a:gs pos="45000">
              <a:schemeClr val="accent1">
                <a:tint val="60000"/>
                <a:hueOff val="0"/>
                <a:satOff val="0"/>
                <a:lumOff val="0"/>
                <a:alphaOff val="0"/>
                <a:shade val="100000"/>
                <a:satMod val="118000"/>
              </a:schemeClr>
            </a:gs>
            <a:gs pos="55000">
              <a:schemeClr val="accent1">
                <a:tint val="60000"/>
                <a:hueOff val="0"/>
                <a:satOff val="0"/>
                <a:lumOff val="0"/>
                <a:alphaOff val="0"/>
                <a:shade val="100000"/>
                <a:satMod val="118000"/>
              </a:schemeClr>
            </a:gs>
            <a:gs pos="73000">
              <a:schemeClr val="accent1">
                <a:tint val="60000"/>
                <a:hueOff val="0"/>
                <a:satOff val="0"/>
                <a:lumOff val="0"/>
                <a:alphaOff val="0"/>
                <a:shade val="90000"/>
                <a:satMod val="110000"/>
              </a:schemeClr>
            </a:gs>
            <a:gs pos="100000">
              <a:schemeClr val="accent1">
                <a:tint val="60000"/>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tint val="60000"/>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44650" latinLnBrk="1">
            <a:lnSpc>
              <a:spcPct val="90000"/>
            </a:lnSpc>
            <a:spcBef>
              <a:spcPct val="0"/>
            </a:spcBef>
            <a:spcAft>
              <a:spcPct val="35000"/>
            </a:spcAft>
          </a:pPr>
          <a:endParaRPr lang="ko-KR" altLang="en-US" sz="3700" kern="1200"/>
        </a:p>
      </dsp:txBody>
      <dsp:txXfrm>
        <a:off x="9063570" y="4290366"/>
        <a:ext cx="1954346" cy="493417"/>
      </dsp:txXfrm>
    </dsp:sp>
    <dsp:sp modelId="{D36E9D0B-B346-7047-B9A0-9BBBD30D1FB0}">
      <dsp:nvSpPr>
        <dsp:cNvPr id="0" name=""/>
        <dsp:cNvSpPr/>
      </dsp:nvSpPr>
      <dsp:spPr>
        <a:xfrm>
          <a:off x="9630865" y="6721983"/>
          <a:ext cx="4699220" cy="2349610"/>
        </a:xfrm>
        <a:prstGeom prst="roundRect">
          <a:avLst>
            <a:gd name="adj" fmla="val 10000"/>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latinLnBrk="1">
            <a:lnSpc>
              <a:spcPct val="90000"/>
            </a:lnSpc>
            <a:spcBef>
              <a:spcPct val="0"/>
            </a:spcBef>
            <a:spcAft>
              <a:spcPct val="35000"/>
            </a:spcAft>
          </a:pPr>
          <a:r>
            <a:rPr lang="ko-KR" altLang="en-US" sz="6500" kern="1200" dirty="0" smtClean="0"/>
            <a:t>데이터</a:t>
          </a:r>
          <a:endParaRPr lang="ko-KR" altLang="en-US" sz="6500" kern="1200" dirty="0"/>
        </a:p>
      </dsp:txBody>
      <dsp:txXfrm>
        <a:off x="9699683" y="6790801"/>
        <a:ext cx="4561584" cy="2211974"/>
      </dsp:txXfrm>
    </dsp:sp>
    <dsp:sp modelId="{79B9D44A-180F-4441-8EFC-0CB8CDFFCB9E}">
      <dsp:nvSpPr>
        <dsp:cNvPr id="0" name=""/>
        <dsp:cNvSpPr/>
      </dsp:nvSpPr>
      <dsp:spPr>
        <a:xfrm rot="10800000">
          <a:off x="6877130" y="7485606"/>
          <a:ext cx="2447764" cy="822363"/>
        </a:xfrm>
        <a:prstGeom prst="leftRightArrow">
          <a:avLst>
            <a:gd name="adj1" fmla="val 60000"/>
            <a:gd name="adj2" fmla="val 50000"/>
          </a:avLst>
        </a:prstGeom>
        <a:gradFill rotWithShape="0">
          <a:gsLst>
            <a:gs pos="0">
              <a:schemeClr val="accent1">
                <a:tint val="60000"/>
                <a:hueOff val="0"/>
                <a:satOff val="0"/>
                <a:lumOff val="0"/>
                <a:alphaOff val="0"/>
                <a:shade val="63000"/>
              </a:schemeClr>
            </a:gs>
            <a:gs pos="30000">
              <a:schemeClr val="accent1">
                <a:tint val="60000"/>
                <a:hueOff val="0"/>
                <a:satOff val="0"/>
                <a:lumOff val="0"/>
                <a:alphaOff val="0"/>
                <a:shade val="90000"/>
                <a:satMod val="110000"/>
              </a:schemeClr>
            </a:gs>
            <a:gs pos="45000">
              <a:schemeClr val="accent1">
                <a:tint val="60000"/>
                <a:hueOff val="0"/>
                <a:satOff val="0"/>
                <a:lumOff val="0"/>
                <a:alphaOff val="0"/>
                <a:shade val="100000"/>
                <a:satMod val="118000"/>
              </a:schemeClr>
            </a:gs>
            <a:gs pos="55000">
              <a:schemeClr val="accent1">
                <a:tint val="60000"/>
                <a:hueOff val="0"/>
                <a:satOff val="0"/>
                <a:lumOff val="0"/>
                <a:alphaOff val="0"/>
                <a:shade val="100000"/>
                <a:satMod val="118000"/>
              </a:schemeClr>
            </a:gs>
            <a:gs pos="73000">
              <a:schemeClr val="accent1">
                <a:tint val="60000"/>
                <a:hueOff val="0"/>
                <a:satOff val="0"/>
                <a:lumOff val="0"/>
                <a:alphaOff val="0"/>
                <a:shade val="90000"/>
                <a:satMod val="110000"/>
              </a:schemeClr>
            </a:gs>
            <a:gs pos="100000">
              <a:schemeClr val="accent1">
                <a:tint val="60000"/>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tint val="60000"/>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44650" latinLnBrk="1">
            <a:lnSpc>
              <a:spcPct val="90000"/>
            </a:lnSpc>
            <a:spcBef>
              <a:spcPct val="0"/>
            </a:spcBef>
            <a:spcAft>
              <a:spcPct val="35000"/>
            </a:spcAft>
          </a:pPr>
          <a:endParaRPr lang="ko-KR" altLang="en-US" sz="3700" kern="1200"/>
        </a:p>
      </dsp:txBody>
      <dsp:txXfrm rot="10800000">
        <a:off x="7123839" y="7650079"/>
        <a:ext cx="1954346" cy="493417"/>
      </dsp:txXfrm>
    </dsp:sp>
    <dsp:sp modelId="{86BB19A5-7976-5F43-8739-97759FFCBBE7}">
      <dsp:nvSpPr>
        <dsp:cNvPr id="0" name=""/>
        <dsp:cNvSpPr/>
      </dsp:nvSpPr>
      <dsp:spPr>
        <a:xfrm>
          <a:off x="1871939" y="6721983"/>
          <a:ext cx="4699220" cy="2349610"/>
        </a:xfrm>
        <a:prstGeom prst="roundRect">
          <a:avLst>
            <a:gd name="adj" fmla="val 10000"/>
          </a:avLst>
        </a:prstGeom>
        <a:gradFill rotWithShape="0">
          <a:gsLst>
            <a:gs pos="0">
              <a:schemeClr val="accent1">
                <a:hueOff val="0"/>
                <a:satOff val="0"/>
                <a:lumOff val="0"/>
                <a:alphaOff val="0"/>
                <a:shade val="63000"/>
              </a:schemeClr>
            </a:gs>
            <a:gs pos="30000">
              <a:schemeClr val="accent1">
                <a:hueOff val="0"/>
                <a:satOff val="0"/>
                <a:lumOff val="0"/>
                <a:alphaOff val="0"/>
                <a:shade val="90000"/>
                <a:satMod val="110000"/>
              </a:schemeClr>
            </a:gs>
            <a:gs pos="45000">
              <a:schemeClr val="accent1">
                <a:hueOff val="0"/>
                <a:satOff val="0"/>
                <a:lumOff val="0"/>
                <a:alphaOff val="0"/>
                <a:shade val="100000"/>
                <a:satMod val="118000"/>
              </a:schemeClr>
            </a:gs>
            <a:gs pos="55000">
              <a:schemeClr val="accent1">
                <a:hueOff val="0"/>
                <a:satOff val="0"/>
                <a:lumOff val="0"/>
                <a:alphaOff val="0"/>
                <a:shade val="100000"/>
                <a:satMod val="118000"/>
              </a:schemeClr>
            </a:gs>
            <a:gs pos="73000">
              <a:schemeClr val="accent1">
                <a:hueOff val="0"/>
                <a:satOff val="0"/>
                <a:lumOff val="0"/>
                <a:alphaOff val="0"/>
                <a:shade val="90000"/>
                <a:satMod val="110000"/>
              </a:schemeClr>
            </a:gs>
            <a:gs pos="100000">
              <a:schemeClr val="accent1">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latinLnBrk="1">
            <a:lnSpc>
              <a:spcPct val="90000"/>
            </a:lnSpc>
            <a:spcBef>
              <a:spcPct val="0"/>
            </a:spcBef>
            <a:spcAft>
              <a:spcPct val="35000"/>
            </a:spcAft>
          </a:pPr>
          <a:r>
            <a:rPr lang="ko-KR" altLang="en-US" sz="6500" kern="1200" dirty="0" smtClean="0"/>
            <a:t>분석도구</a:t>
          </a:r>
          <a:endParaRPr lang="ko-KR" altLang="en-US" sz="6500" kern="1200" dirty="0"/>
        </a:p>
      </dsp:txBody>
      <dsp:txXfrm>
        <a:off x="1940757" y="6790801"/>
        <a:ext cx="4561584" cy="2211974"/>
      </dsp:txXfrm>
    </dsp:sp>
    <dsp:sp modelId="{BBA311E0-F48A-784E-A6C9-DB0E31EBCB02}">
      <dsp:nvSpPr>
        <dsp:cNvPr id="0" name=""/>
        <dsp:cNvSpPr/>
      </dsp:nvSpPr>
      <dsp:spPr>
        <a:xfrm rot="18000000">
          <a:off x="4937398" y="4125893"/>
          <a:ext cx="2447764" cy="822363"/>
        </a:xfrm>
        <a:prstGeom prst="leftRightArrow">
          <a:avLst>
            <a:gd name="adj1" fmla="val 60000"/>
            <a:gd name="adj2" fmla="val 50000"/>
          </a:avLst>
        </a:prstGeom>
        <a:gradFill rotWithShape="0">
          <a:gsLst>
            <a:gs pos="0">
              <a:schemeClr val="accent1">
                <a:tint val="60000"/>
                <a:hueOff val="0"/>
                <a:satOff val="0"/>
                <a:lumOff val="0"/>
                <a:alphaOff val="0"/>
                <a:shade val="63000"/>
              </a:schemeClr>
            </a:gs>
            <a:gs pos="30000">
              <a:schemeClr val="accent1">
                <a:tint val="60000"/>
                <a:hueOff val="0"/>
                <a:satOff val="0"/>
                <a:lumOff val="0"/>
                <a:alphaOff val="0"/>
                <a:shade val="90000"/>
                <a:satMod val="110000"/>
              </a:schemeClr>
            </a:gs>
            <a:gs pos="45000">
              <a:schemeClr val="accent1">
                <a:tint val="60000"/>
                <a:hueOff val="0"/>
                <a:satOff val="0"/>
                <a:lumOff val="0"/>
                <a:alphaOff val="0"/>
                <a:shade val="100000"/>
                <a:satMod val="118000"/>
              </a:schemeClr>
            </a:gs>
            <a:gs pos="55000">
              <a:schemeClr val="accent1">
                <a:tint val="60000"/>
                <a:hueOff val="0"/>
                <a:satOff val="0"/>
                <a:lumOff val="0"/>
                <a:alphaOff val="0"/>
                <a:shade val="100000"/>
                <a:satMod val="118000"/>
              </a:schemeClr>
            </a:gs>
            <a:gs pos="73000">
              <a:schemeClr val="accent1">
                <a:tint val="60000"/>
                <a:hueOff val="0"/>
                <a:satOff val="0"/>
                <a:lumOff val="0"/>
                <a:alphaOff val="0"/>
                <a:shade val="90000"/>
                <a:satMod val="110000"/>
              </a:schemeClr>
            </a:gs>
            <a:gs pos="100000">
              <a:schemeClr val="accent1">
                <a:tint val="60000"/>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tint val="60000"/>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644650" latinLnBrk="1">
            <a:lnSpc>
              <a:spcPct val="90000"/>
            </a:lnSpc>
            <a:spcBef>
              <a:spcPct val="0"/>
            </a:spcBef>
            <a:spcAft>
              <a:spcPct val="35000"/>
            </a:spcAft>
          </a:pPr>
          <a:endParaRPr lang="ko-KR" altLang="en-US" sz="3700" kern="1200"/>
        </a:p>
      </dsp:txBody>
      <dsp:txXfrm>
        <a:off x="5184107" y="4290366"/>
        <a:ext cx="1954346" cy="493417"/>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198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739775" y="744538"/>
            <a:ext cx="5318125" cy="3722687"/>
          </a:xfrm>
          <a:prstGeom prst="rect">
            <a:avLst/>
          </a:prstGeom>
        </p:spPr>
        <p:txBody>
          <a:bodyPr/>
          <a:lstStyle/>
          <a:p>
            <a:endParaRPr/>
          </a:p>
        </p:txBody>
      </p:sp>
      <p:sp>
        <p:nvSpPr>
          <p:cNvPr id="217" name="Shape 217"/>
          <p:cNvSpPr>
            <a:spLocks noGrp="1"/>
          </p:cNvSpPr>
          <p:nvPr>
            <p:ph type="body" sz="quarter" idx="1"/>
          </p:nvPr>
        </p:nvSpPr>
        <p:spPr>
          <a:xfrm>
            <a:off x="906357" y="4715907"/>
            <a:ext cx="4984962" cy="4467701"/>
          </a:xfrm>
          <a:prstGeom prst="rect">
            <a:avLst/>
          </a:prstGeom>
        </p:spPr>
        <p:txBody>
          <a:bodyPr/>
          <a:lstStyle/>
          <a:p>
            <a:endParaRPr/>
          </a:p>
        </p:txBody>
      </p:sp>
    </p:spTree>
    <p:extLst>
      <p:ext uri="{BB962C8B-B14F-4D97-AF65-F5344CB8AC3E}">
        <p14:creationId xmlns:p14="http://schemas.microsoft.com/office/powerpoint/2010/main" val="1116544741"/>
      </p:ext>
    </p:extLst>
  </p:cSld>
  <p:clrMap bg1="lt1" tx1="dk1" bg2="lt2" tx2="dk2" accent1="accent1" accent2="accent2" accent3="accent3" accent4="accent4" accent5="accent5" accent6="accent6" hlink="hlink" folHlink="folHlink"/>
  <p:notesStyle>
    <a:lvl1pPr defTabSz="614797" latinLnBrk="0">
      <a:lnSpc>
        <a:spcPct val="117999"/>
      </a:lnSpc>
      <a:defRPr sz="3000">
        <a:latin typeface="Helvetica Neue"/>
        <a:ea typeface="Helvetica Neue"/>
        <a:cs typeface="Helvetica Neue"/>
        <a:sym typeface="Helvetica Neue"/>
      </a:defRPr>
    </a:lvl1pPr>
    <a:lvl2pPr indent="307398" defTabSz="614797" latinLnBrk="0">
      <a:lnSpc>
        <a:spcPct val="117999"/>
      </a:lnSpc>
      <a:defRPr sz="3000">
        <a:latin typeface="Helvetica Neue"/>
        <a:ea typeface="Helvetica Neue"/>
        <a:cs typeface="Helvetica Neue"/>
        <a:sym typeface="Helvetica Neue"/>
      </a:defRPr>
    </a:lvl2pPr>
    <a:lvl3pPr indent="614797" defTabSz="614797" latinLnBrk="0">
      <a:lnSpc>
        <a:spcPct val="117999"/>
      </a:lnSpc>
      <a:defRPr sz="3000">
        <a:latin typeface="Helvetica Neue"/>
        <a:ea typeface="Helvetica Neue"/>
        <a:cs typeface="Helvetica Neue"/>
        <a:sym typeface="Helvetica Neue"/>
      </a:defRPr>
    </a:lvl3pPr>
    <a:lvl4pPr indent="922195" defTabSz="614797" latinLnBrk="0">
      <a:lnSpc>
        <a:spcPct val="117999"/>
      </a:lnSpc>
      <a:defRPr sz="3000">
        <a:latin typeface="Helvetica Neue"/>
        <a:ea typeface="Helvetica Neue"/>
        <a:cs typeface="Helvetica Neue"/>
        <a:sym typeface="Helvetica Neue"/>
      </a:defRPr>
    </a:lvl4pPr>
    <a:lvl5pPr indent="1229594" defTabSz="614797" latinLnBrk="0">
      <a:lnSpc>
        <a:spcPct val="117999"/>
      </a:lnSpc>
      <a:defRPr sz="3000">
        <a:latin typeface="Helvetica Neue"/>
        <a:ea typeface="Helvetica Neue"/>
        <a:cs typeface="Helvetica Neue"/>
        <a:sym typeface="Helvetica Neue"/>
      </a:defRPr>
    </a:lvl5pPr>
    <a:lvl6pPr indent="1536992" defTabSz="614797" latinLnBrk="0">
      <a:lnSpc>
        <a:spcPct val="117999"/>
      </a:lnSpc>
      <a:defRPr sz="3000">
        <a:latin typeface="Helvetica Neue"/>
        <a:ea typeface="Helvetica Neue"/>
        <a:cs typeface="Helvetica Neue"/>
        <a:sym typeface="Helvetica Neue"/>
      </a:defRPr>
    </a:lvl6pPr>
    <a:lvl7pPr indent="1844391" defTabSz="614797" latinLnBrk="0">
      <a:lnSpc>
        <a:spcPct val="117999"/>
      </a:lnSpc>
      <a:defRPr sz="3000">
        <a:latin typeface="Helvetica Neue"/>
        <a:ea typeface="Helvetica Neue"/>
        <a:cs typeface="Helvetica Neue"/>
        <a:sym typeface="Helvetica Neue"/>
      </a:defRPr>
    </a:lvl7pPr>
    <a:lvl8pPr indent="2151789" defTabSz="614797" latinLnBrk="0">
      <a:lnSpc>
        <a:spcPct val="117999"/>
      </a:lnSpc>
      <a:defRPr sz="3000">
        <a:latin typeface="Helvetica Neue"/>
        <a:ea typeface="Helvetica Neue"/>
        <a:cs typeface="Helvetica Neue"/>
        <a:sym typeface="Helvetica Neue"/>
      </a:defRPr>
    </a:lvl8pPr>
    <a:lvl9pPr indent="2459187" defTabSz="614797" latinLnBrk="0">
      <a:lnSpc>
        <a:spcPct val="117999"/>
      </a:lnSpc>
      <a:defRPr sz="30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8" name="제목 7"/>
          <p:cNvSpPr>
            <a:spLocks noGrp="1"/>
          </p:cNvSpPr>
          <p:nvPr>
            <p:ph type="ctrTitle"/>
          </p:nvPr>
        </p:nvSpPr>
        <p:spPr>
          <a:xfrm>
            <a:off x="2400299" y="7140893"/>
            <a:ext cx="13501688" cy="1820227"/>
          </a:xfrm>
        </p:spPr>
        <p:txBody>
          <a:bodyPr anchor="t" anchorCtr="0"/>
          <a:lstStyle>
            <a:lvl1pPr algn="r">
              <a:defRPr sz="6200">
                <a:solidFill>
                  <a:schemeClr val="tx1"/>
                </a:solidFill>
              </a:defRPr>
            </a:lvl1pPr>
          </a:lstStyle>
          <a:p>
            <a:r>
              <a:rPr kumimoji="0" lang="ko-KR" altLang="en-US" smtClean="0"/>
              <a:t>마스터 제목 스타일 편집</a:t>
            </a:r>
            <a:endParaRPr kumimoji="0" lang="en-US" dirty="0"/>
          </a:p>
        </p:txBody>
      </p:sp>
      <p:sp>
        <p:nvSpPr>
          <p:cNvPr id="9" name="부제목 8"/>
          <p:cNvSpPr>
            <a:spLocks noGrp="1"/>
          </p:cNvSpPr>
          <p:nvPr>
            <p:ph type="subTitle" idx="1"/>
          </p:nvPr>
        </p:nvSpPr>
        <p:spPr>
          <a:xfrm>
            <a:off x="2400299" y="9416178"/>
            <a:ext cx="13501688" cy="980122"/>
          </a:xfrm>
        </p:spPr>
        <p:txBody>
          <a:bodyPr/>
          <a:lstStyle>
            <a:lvl1pPr marL="0" indent="0" algn="r">
              <a:buNone/>
              <a:defRPr sz="3800">
                <a:solidFill>
                  <a:schemeClr val="tx2"/>
                </a:solidFill>
                <a:latin typeface="+mj-lt"/>
                <a:ea typeface="+mj-ea"/>
                <a:cs typeface="+mj-cs"/>
              </a:defRPr>
            </a:lvl1pPr>
            <a:lvl2pPr marL="874364" indent="0" algn="ctr">
              <a:buNone/>
            </a:lvl2pPr>
            <a:lvl3pPr marL="1748729" indent="0" algn="ctr">
              <a:buNone/>
            </a:lvl3pPr>
            <a:lvl4pPr marL="2623093" indent="0" algn="ctr">
              <a:buNone/>
            </a:lvl4pPr>
            <a:lvl5pPr marL="3497456" indent="0" algn="ctr">
              <a:buNone/>
            </a:lvl5pPr>
            <a:lvl6pPr marL="4371820" indent="0" algn="ctr">
              <a:buNone/>
            </a:lvl6pPr>
            <a:lvl7pPr marL="5246184" indent="0" algn="ctr">
              <a:buNone/>
            </a:lvl7pPr>
            <a:lvl8pPr marL="6120549" indent="0" algn="ctr">
              <a:buNone/>
            </a:lvl8pPr>
            <a:lvl9pPr marL="6994913" indent="0" algn="ctr">
              <a:buNone/>
            </a:lvl9pPr>
          </a:lstStyle>
          <a:p>
            <a:r>
              <a:rPr kumimoji="0" lang="ko-KR" altLang="en-US" smtClean="0"/>
              <a:t>마스터 부제목 스타일 편집</a:t>
            </a:r>
            <a:endParaRPr kumimoji="0" lang="en-US"/>
          </a:p>
        </p:txBody>
      </p:sp>
      <p:sp>
        <p:nvSpPr>
          <p:cNvPr id="21" name="직사각형 20"/>
          <p:cNvSpPr/>
          <p:nvPr/>
        </p:nvSpPr>
        <p:spPr>
          <a:xfrm>
            <a:off x="1781472" y="6703337"/>
            <a:ext cx="14401800" cy="2352294"/>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174873" tIns="87436" rIns="174873" bIns="87436" anchor="ctr"/>
          <a:lstStyle/>
          <a:p>
            <a:pPr algn="ctr" eaLnBrk="1" latinLnBrk="0" hangingPunct="1"/>
            <a:endParaRPr kumimoji="0" lang="en-US"/>
          </a:p>
        </p:txBody>
      </p:sp>
      <p:sp>
        <p:nvSpPr>
          <p:cNvPr id="33" name="직사각형 32"/>
          <p:cNvSpPr/>
          <p:nvPr/>
        </p:nvSpPr>
        <p:spPr>
          <a:xfrm>
            <a:off x="1800225" y="9276159"/>
            <a:ext cx="14401800" cy="1260158"/>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174873" tIns="87436" rIns="174873" bIns="87436" anchor="ctr"/>
          <a:lstStyle/>
          <a:p>
            <a:pPr algn="ctr" eaLnBrk="1" latinLnBrk="0" hangingPunct="1"/>
            <a:endParaRPr kumimoji="0" lang="en-US"/>
          </a:p>
        </p:txBody>
      </p:sp>
      <p:sp>
        <p:nvSpPr>
          <p:cNvPr id="22" name="직사각형 21"/>
          <p:cNvSpPr/>
          <p:nvPr/>
        </p:nvSpPr>
        <p:spPr>
          <a:xfrm>
            <a:off x="1781472" y="6703337"/>
            <a:ext cx="450056" cy="2352294"/>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74873" tIns="87436" rIns="174873" bIns="87436" anchor="ctr"/>
          <a:lstStyle/>
          <a:p>
            <a:pPr algn="ctr" eaLnBrk="1" latinLnBrk="0" hangingPunct="1"/>
            <a:endParaRPr kumimoji="0" lang="en-US"/>
          </a:p>
        </p:txBody>
      </p:sp>
      <p:sp>
        <p:nvSpPr>
          <p:cNvPr id="32" name="직사각형 31"/>
          <p:cNvSpPr/>
          <p:nvPr/>
        </p:nvSpPr>
        <p:spPr>
          <a:xfrm>
            <a:off x="1800225" y="9276159"/>
            <a:ext cx="450056" cy="1260158"/>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74873" tIns="87436" rIns="174873" bIns="87436" anchor="ctr"/>
          <a:lstStyle/>
          <a:p>
            <a:pPr algn="ctr" eaLnBrk="1" latinLnBrk="0" hangingPunct="1"/>
            <a:endParaRPr kumimoji="0" lang="en-US"/>
          </a:p>
        </p:txBody>
      </p:sp>
      <p:sp>
        <p:nvSpPr>
          <p:cNvPr id="10" name="슬라이드 번호 개체 틀 22"/>
          <p:cNvSpPr>
            <a:spLocks noGrp="1"/>
          </p:cNvSpPr>
          <p:nvPr>
            <p:ph type="sldNum" sz="quarter" idx="4"/>
          </p:nvPr>
        </p:nvSpPr>
        <p:spPr>
          <a:xfrm>
            <a:off x="16776090" y="11847495"/>
            <a:ext cx="1196149" cy="672084"/>
          </a:xfrm>
          <a:prstGeom prst="rect">
            <a:avLst/>
          </a:prstGeom>
        </p:spPr>
        <p:txBody>
          <a:bodyPr vert="horz" lIns="174873" tIns="87436" rIns="174873" bIns="87436"/>
          <a:lstStyle>
            <a:lvl1pPr algn="l" eaLnBrk="1" latinLnBrk="0" hangingPunct="1">
              <a:defRPr kumimoji="0" sz="2700">
                <a:solidFill>
                  <a:schemeClr val="tx2"/>
                </a:solidFill>
              </a:defRPr>
            </a:lvl1pPr>
          </a:lstStyle>
          <a:p>
            <a:fld id="{86CB4B4D-7CA3-9044-876B-883B54F8677D}" type="slidenum">
              <a:rPr lang="en-US" altLang="ko-KR" smtClean="0"/>
              <a:t>‹#›</a:t>
            </a:fld>
            <a:endParaRPr lang="en-US" altLang="ko-K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8" name="내용 개체 틀 7"/>
          <p:cNvSpPr>
            <a:spLocks noGrp="1"/>
          </p:cNvSpPr>
          <p:nvPr>
            <p:ph sz="quarter" idx="1"/>
          </p:nvPr>
        </p:nvSpPr>
        <p:spPr>
          <a:xfrm>
            <a:off x="900113" y="2240280"/>
            <a:ext cx="16202025" cy="9073134"/>
          </a:xfrm>
        </p:spPr>
        <p:txBody>
          <a:bodyPr/>
          <a:lstStyle>
            <a:lvl1pPr>
              <a:defRPr sz="4000" baseline="0"/>
            </a:lvl1pPr>
            <a:lvl2pPr>
              <a:defRPr sz="3800" baseline="0"/>
            </a:lvl2pPr>
          </a:lstStyle>
          <a:p>
            <a:pPr lvl="0" eaLnBrk="1" latinLnBrk="0" hangingPunct="1"/>
            <a:r>
              <a:rPr lang="ko-KR" altLang="en-US" dirty="0" smtClean="0"/>
              <a:t>마스터 텍스트 스타일을 편집합니다</a:t>
            </a:r>
          </a:p>
          <a:p>
            <a:pPr lvl="1" eaLnBrk="1" latinLnBrk="0" hangingPunct="1"/>
            <a:r>
              <a:rPr lang="ko-KR" altLang="en-US" dirty="0" smtClean="0"/>
              <a:t>둘째 수준</a:t>
            </a:r>
          </a:p>
          <a:p>
            <a:pPr lvl="2" eaLnBrk="1" latinLnBrk="0" hangingPunct="1"/>
            <a:r>
              <a:rPr lang="ko-KR" altLang="en-US" dirty="0" smtClean="0"/>
              <a:t>셋째 수준</a:t>
            </a:r>
          </a:p>
          <a:p>
            <a:pPr lvl="3" eaLnBrk="1" latinLnBrk="0" hangingPunct="1"/>
            <a:r>
              <a:rPr lang="ko-KR" altLang="en-US" dirty="0" smtClean="0"/>
              <a:t>넷째 수준</a:t>
            </a:r>
          </a:p>
          <a:p>
            <a:pPr lvl="4" eaLnBrk="1" latinLnBrk="0" hangingPunct="1"/>
            <a:r>
              <a:rPr lang="ko-KR" altLang="en-US" dirty="0" smtClean="0"/>
              <a:t>다섯째 수준</a:t>
            </a:r>
            <a:endParaRPr kumimoji="0" lang="en-US" dirty="0"/>
          </a:p>
        </p:txBody>
      </p:sp>
      <p:sp>
        <p:nvSpPr>
          <p:cNvPr id="3" name="제목 2"/>
          <p:cNvSpPr>
            <a:spLocks noGrp="1"/>
          </p:cNvSpPr>
          <p:nvPr>
            <p:ph type="title"/>
          </p:nvPr>
        </p:nvSpPr>
        <p:spPr>
          <a:xfrm>
            <a:off x="900113" y="280037"/>
            <a:ext cx="16202025" cy="1680282"/>
          </a:xfrm>
        </p:spPr>
        <p:txBody>
          <a:bodyPr>
            <a:normAutofit/>
          </a:bodyPr>
          <a:lstStyle>
            <a:lvl1pPr>
              <a:defRPr sz="5900" baseline="0"/>
            </a:lvl1pPr>
          </a:lstStyle>
          <a:p>
            <a:r>
              <a:rPr lang="ko-KR" altLang="en-US" dirty="0" smtClean="0"/>
              <a:t>마스터 제목 스타일 편집</a:t>
            </a:r>
            <a:endParaRPr lang="ko-KR" altLang="en-US" dirty="0"/>
          </a:p>
        </p:txBody>
      </p:sp>
      <p:sp>
        <p:nvSpPr>
          <p:cNvPr id="11" name="날짜 개체 틀 10"/>
          <p:cNvSpPr>
            <a:spLocks noGrp="1"/>
          </p:cNvSpPr>
          <p:nvPr>
            <p:ph type="dt" sz="half" idx="10"/>
          </p:nvPr>
        </p:nvSpPr>
        <p:spPr/>
        <p:txBody>
          <a:bodyPr/>
          <a:lstStyle/>
          <a:p>
            <a:endParaRPr lang="ko-KR" altLang="en-US" dirty="0"/>
          </a:p>
        </p:txBody>
      </p:sp>
      <p:sp>
        <p:nvSpPr>
          <p:cNvPr id="12" name="바닥글 개체 틀 11"/>
          <p:cNvSpPr>
            <a:spLocks noGrp="1"/>
          </p:cNvSpPr>
          <p:nvPr>
            <p:ph type="ftr" sz="quarter" idx="11"/>
          </p:nvPr>
        </p:nvSpPr>
        <p:spPr/>
        <p:txBody>
          <a:bodyPr/>
          <a:lstStyle/>
          <a:p>
            <a:endParaRPr lang="ko-KR" altLang="en-US" dirty="0"/>
          </a:p>
        </p:txBody>
      </p:sp>
      <p:sp>
        <p:nvSpPr>
          <p:cNvPr id="13" name="슬라이드 번호 개체 틀 12"/>
          <p:cNvSpPr>
            <a:spLocks noGrp="1"/>
          </p:cNvSpPr>
          <p:nvPr>
            <p:ph type="sldNum" sz="quarter" idx="12"/>
          </p:nvPr>
        </p:nvSpPr>
        <p:spPr/>
        <p:txBody>
          <a:bodyPr/>
          <a:lstStyle/>
          <a:p>
            <a:fld id="{86CB4B4D-7CA3-9044-876B-883B54F8677D}" type="slidenum">
              <a:rPr lang="en-US" altLang="ko-KR" smtClean="0"/>
              <a:t>‹#›</a:t>
            </a:fld>
            <a:endParaRPr lang="en-US" altLang="ko-K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900113" y="420053"/>
            <a:ext cx="16202025" cy="1680210"/>
          </a:xfrm>
        </p:spPr>
        <p:txBody>
          <a:bodyPr/>
          <a:lstStyle/>
          <a:p>
            <a:r>
              <a:rPr kumimoji="0" lang="ko-KR" altLang="en-US" smtClean="0"/>
              <a:t>마스터 제목 스타일 편집</a:t>
            </a:r>
            <a:endParaRPr kumimoji="0" lang="en-US"/>
          </a:p>
        </p:txBody>
      </p:sp>
      <p:sp>
        <p:nvSpPr>
          <p:cNvPr id="5" name="날짜 개체 틀 4"/>
          <p:cNvSpPr>
            <a:spLocks noGrp="1"/>
          </p:cNvSpPr>
          <p:nvPr>
            <p:ph type="dt" sz="half" idx="10"/>
          </p:nvPr>
        </p:nvSpPr>
        <p:spPr/>
        <p:txBody>
          <a:bodyPr/>
          <a:lstStyle/>
          <a:p>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6CB4B4D-7CA3-9044-876B-883B54F8677D}" type="slidenum">
              <a:rPr lang="en-US" altLang="ko-KR" smtClean="0"/>
              <a:t>‹#›</a:t>
            </a:fld>
            <a:endParaRPr lang="en-US" altLang="ko-KR"/>
          </a:p>
        </p:txBody>
      </p:sp>
      <p:sp>
        <p:nvSpPr>
          <p:cNvPr id="9" name="내용 개체 틀 8"/>
          <p:cNvSpPr>
            <a:spLocks noGrp="1"/>
          </p:cNvSpPr>
          <p:nvPr>
            <p:ph sz="quarter" idx="1"/>
          </p:nvPr>
        </p:nvSpPr>
        <p:spPr>
          <a:xfrm>
            <a:off x="900113" y="2240280"/>
            <a:ext cx="7956995" cy="9073134"/>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11" name="내용 개체 틀 10"/>
          <p:cNvSpPr>
            <a:spLocks noGrp="1"/>
          </p:cNvSpPr>
          <p:nvPr>
            <p:ph sz="quarter" idx="2"/>
          </p:nvPr>
        </p:nvSpPr>
        <p:spPr>
          <a:xfrm>
            <a:off x="9119640" y="2234679"/>
            <a:ext cx="7956995" cy="9073134"/>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900113" y="420053"/>
            <a:ext cx="16202025" cy="1680210"/>
          </a:xfrm>
        </p:spPr>
        <p:txBody>
          <a:bodyPr anchor="ctr"/>
          <a:lstStyle>
            <a:lvl1pPr>
              <a:defRPr/>
            </a:lvl1pPr>
          </a:lstStyle>
          <a:p>
            <a:r>
              <a:rPr kumimoji="0" lang="ko-KR" altLang="en-US" smtClean="0"/>
              <a:t>마스터 제목 스타일 편집</a:t>
            </a:r>
            <a:endParaRPr kumimoji="0" lang="en-US"/>
          </a:p>
        </p:txBody>
      </p:sp>
      <p:sp>
        <p:nvSpPr>
          <p:cNvPr id="3" name="텍스트 개체 틀 2"/>
          <p:cNvSpPr>
            <a:spLocks noGrp="1"/>
          </p:cNvSpPr>
          <p:nvPr>
            <p:ph type="body" idx="1"/>
          </p:nvPr>
        </p:nvSpPr>
        <p:spPr>
          <a:xfrm>
            <a:off x="900113" y="2362795"/>
            <a:ext cx="7954120" cy="1260158"/>
          </a:xfrm>
          <a:noFill/>
          <a:ln>
            <a:noFill/>
          </a:ln>
        </p:spPr>
        <p:txBody>
          <a:bodyPr lIns="174873" anchor="b" anchorCtr="0">
            <a:noAutofit/>
          </a:bodyPr>
          <a:lstStyle>
            <a:lvl1pPr marL="0" indent="0">
              <a:buNone/>
              <a:defRPr sz="4600" b="1">
                <a:solidFill>
                  <a:schemeClr val="accent2"/>
                </a:solidFill>
              </a:defRPr>
            </a:lvl1pPr>
            <a:lvl2pPr>
              <a:buNone/>
              <a:defRPr sz="3800" b="1"/>
            </a:lvl2pPr>
            <a:lvl3pPr>
              <a:buNone/>
              <a:defRPr sz="3500" b="1"/>
            </a:lvl3pPr>
            <a:lvl4pPr>
              <a:buNone/>
              <a:defRPr sz="3100" b="1"/>
            </a:lvl4pPr>
            <a:lvl5pPr>
              <a:buNone/>
              <a:defRPr sz="3100" b="1"/>
            </a:lvl5pPr>
          </a:lstStyle>
          <a:p>
            <a:pPr lvl="0" eaLnBrk="1" latinLnBrk="0" hangingPunct="1"/>
            <a:r>
              <a:rPr kumimoji="0" lang="ko-KR" altLang="en-US" smtClean="0"/>
              <a:t>마스터 텍스트 스타일을 편집합니다</a:t>
            </a:r>
          </a:p>
        </p:txBody>
      </p:sp>
      <p:sp>
        <p:nvSpPr>
          <p:cNvPr id="4" name="텍스트 개체 틀 3"/>
          <p:cNvSpPr>
            <a:spLocks noGrp="1"/>
          </p:cNvSpPr>
          <p:nvPr>
            <p:ph type="body" sz="half" idx="3"/>
          </p:nvPr>
        </p:nvSpPr>
        <p:spPr>
          <a:xfrm>
            <a:off x="9151145" y="2380298"/>
            <a:ext cx="7957244" cy="1260158"/>
          </a:xfrm>
          <a:noFill/>
          <a:ln>
            <a:noFill/>
          </a:ln>
        </p:spPr>
        <p:txBody>
          <a:bodyPr lIns="174873" anchor="b" anchorCtr="0"/>
          <a:lstStyle>
            <a:lvl1pPr marL="0" indent="0">
              <a:buNone/>
              <a:defRPr sz="4600" b="1">
                <a:solidFill>
                  <a:schemeClr val="accent2"/>
                </a:solidFill>
              </a:defRPr>
            </a:lvl1pPr>
            <a:lvl2pPr>
              <a:buNone/>
              <a:defRPr sz="3800" b="1"/>
            </a:lvl2pPr>
            <a:lvl3pPr>
              <a:buNone/>
              <a:defRPr sz="3500" b="1"/>
            </a:lvl3pPr>
            <a:lvl4pPr>
              <a:buNone/>
              <a:defRPr sz="3100" b="1"/>
            </a:lvl4pPr>
            <a:lvl5pPr>
              <a:buNone/>
              <a:defRPr sz="3100" b="1"/>
            </a:lvl5pPr>
          </a:lstStyle>
          <a:p>
            <a:pPr lvl="0" eaLnBrk="1" latinLnBrk="0" hangingPunct="1"/>
            <a:r>
              <a:rPr kumimoji="0" lang="ko-KR" altLang="en-US" smtClean="0"/>
              <a:t>마스터 텍스트 스타일을 편집합니다</a:t>
            </a:r>
          </a:p>
        </p:txBody>
      </p:sp>
      <p:sp>
        <p:nvSpPr>
          <p:cNvPr id="7" name="날짜 개체 틀 6"/>
          <p:cNvSpPr>
            <a:spLocks noGrp="1"/>
          </p:cNvSpPr>
          <p:nvPr>
            <p:ph type="dt" sz="half" idx="10"/>
          </p:nvPr>
        </p:nvSpPr>
        <p:spPr/>
        <p:txBody>
          <a:bodyPr/>
          <a:lstStyle/>
          <a:p>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86CB4B4D-7CA3-9044-876B-883B54F8677D}" type="slidenum">
              <a:rPr lang="en-US" altLang="ko-KR" smtClean="0"/>
              <a:t>‹#›</a:t>
            </a:fld>
            <a:endParaRPr lang="en-US" altLang="ko-KR"/>
          </a:p>
        </p:txBody>
      </p:sp>
      <p:sp>
        <p:nvSpPr>
          <p:cNvPr id="11" name="내용 개체 틀 10"/>
          <p:cNvSpPr>
            <a:spLocks noGrp="1"/>
          </p:cNvSpPr>
          <p:nvPr>
            <p:ph sz="quarter" idx="2"/>
          </p:nvPr>
        </p:nvSpPr>
        <p:spPr>
          <a:xfrm>
            <a:off x="900113" y="3920490"/>
            <a:ext cx="7950994" cy="7420928"/>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13" name="내용 개체 틀 12"/>
          <p:cNvSpPr>
            <a:spLocks noGrp="1"/>
          </p:cNvSpPr>
          <p:nvPr>
            <p:ph sz="quarter" idx="4"/>
          </p:nvPr>
        </p:nvSpPr>
        <p:spPr>
          <a:xfrm>
            <a:off x="9151144" y="3920490"/>
            <a:ext cx="7950994" cy="7420928"/>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86CB4B4D-7CA3-9044-876B-883B54F8677D}" type="slidenum">
              <a:rPr lang="en-US" altLang="ko-KR" smtClean="0"/>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2451557" y="560070"/>
            <a:ext cx="4950619" cy="1540193"/>
          </a:xfrm>
        </p:spPr>
        <p:txBody>
          <a:bodyPr anchor="b" anchorCtr="0">
            <a:noAutofit/>
          </a:bodyPr>
          <a:lstStyle>
            <a:lvl1pPr algn="l">
              <a:buNone/>
              <a:defRPr sz="3800" b="1">
                <a:solidFill>
                  <a:schemeClr val="tx2"/>
                </a:solidFill>
                <a:latin typeface="+mn-lt"/>
                <a:ea typeface="+mn-ea"/>
                <a:cs typeface="+mn-cs"/>
              </a:defRPr>
            </a:lvl1pPr>
          </a:lstStyle>
          <a:p>
            <a:r>
              <a:rPr kumimoji="0" lang="ko-KR" altLang="en-US" smtClean="0"/>
              <a:t>마스터 제목 스타일 편집</a:t>
            </a:r>
            <a:endParaRPr kumimoji="0" lang="en-US"/>
          </a:p>
        </p:txBody>
      </p:sp>
      <p:sp>
        <p:nvSpPr>
          <p:cNvPr id="3" name="텍스트 개체 틀 2"/>
          <p:cNvSpPr>
            <a:spLocks noGrp="1"/>
          </p:cNvSpPr>
          <p:nvPr>
            <p:ph type="body" idx="2"/>
          </p:nvPr>
        </p:nvSpPr>
        <p:spPr>
          <a:xfrm>
            <a:off x="12451557" y="2240281"/>
            <a:ext cx="4950619" cy="8899864"/>
          </a:xfrm>
        </p:spPr>
        <p:txBody>
          <a:bodyPr/>
          <a:lstStyle>
            <a:lvl1pPr marL="0" indent="0">
              <a:lnSpc>
                <a:spcPts val="4208"/>
              </a:lnSpc>
              <a:spcAft>
                <a:spcPts val="1912"/>
              </a:spcAft>
              <a:buNone/>
              <a:defRPr sz="3100">
                <a:solidFill>
                  <a:schemeClr val="tx2"/>
                </a:solidFill>
              </a:defRPr>
            </a:lvl1pPr>
            <a:lvl2pPr>
              <a:buNone/>
              <a:defRPr sz="2300"/>
            </a:lvl2pPr>
            <a:lvl3pPr>
              <a:buNone/>
              <a:defRPr sz="1900"/>
            </a:lvl3pPr>
            <a:lvl4pPr>
              <a:buNone/>
              <a:defRPr sz="1700"/>
            </a:lvl4pPr>
            <a:lvl5pPr>
              <a:buNone/>
              <a:defRPr sz="1700"/>
            </a:lvl5pPr>
          </a:lstStyle>
          <a:p>
            <a:pPr lvl="0" eaLnBrk="1" latinLnBrk="0" hangingPunct="1"/>
            <a:r>
              <a:rPr kumimoji="0" lang="ko-KR" altLang="en-US" smtClean="0"/>
              <a:t>마스터 텍스트 스타일을 편집합니다</a:t>
            </a:r>
          </a:p>
        </p:txBody>
      </p:sp>
      <p:sp>
        <p:nvSpPr>
          <p:cNvPr id="5" name="날짜 개체 틀 4"/>
          <p:cNvSpPr>
            <a:spLocks noGrp="1"/>
          </p:cNvSpPr>
          <p:nvPr>
            <p:ph type="dt" sz="half" idx="10"/>
          </p:nvPr>
        </p:nvSpPr>
        <p:spPr/>
        <p:txBody>
          <a:bodyPr/>
          <a:lstStyle/>
          <a:p>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6CB4B4D-7CA3-9044-876B-883B54F8677D}" type="slidenum">
              <a:rPr lang="en-US" altLang="ko-KR" smtClean="0"/>
              <a:t>‹#›</a:t>
            </a:fld>
            <a:endParaRPr lang="en-US" altLang="ko-KR"/>
          </a:p>
        </p:txBody>
      </p:sp>
      <p:sp>
        <p:nvSpPr>
          <p:cNvPr id="8" name="직선 연결선 7"/>
          <p:cNvSpPr>
            <a:spLocks noChangeShapeType="1"/>
          </p:cNvSpPr>
          <p:nvPr/>
        </p:nvSpPr>
        <p:spPr bwMode="auto">
          <a:xfrm>
            <a:off x="900113" y="11673959"/>
            <a:ext cx="16202025"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74873" tIns="87436" rIns="174873" bIns="87436" anchor="t" compatLnSpc="1"/>
          <a:lstStyle/>
          <a:p>
            <a:endParaRPr kumimoji="0" lang="en-US"/>
          </a:p>
        </p:txBody>
      </p:sp>
      <p:sp>
        <p:nvSpPr>
          <p:cNvPr id="10" name="직선 연결선 9"/>
          <p:cNvSpPr>
            <a:spLocks noChangeShapeType="1"/>
          </p:cNvSpPr>
          <p:nvPr/>
        </p:nvSpPr>
        <p:spPr bwMode="auto">
          <a:xfrm rot="5400000">
            <a:off x="6618570" y="6108264"/>
            <a:ext cx="11089386"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74873" tIns="87436" rIns="174873" bIns="87436" anchor="t" compatLnSpc="1"/>
          <a:lstStyle/>
          <a:p>
            <a:endParaRPr kumimoji="0" lang="en-US" dirty="0"/>
          </a:p>
        </p:txBody>
      </p:sp>
      <p:sp>
        <p:nvSpPr>
          <p:cNvPr id="9" name="이등변 삼각형 8"/>
          <p:cNvSpPr>
            <a:spLocks noChangeAspect="1"/>
          </p:cNvSpPr>
          <p:nvPr/>
        </p:nvSpPr>
        <p:spPr>
          <a:xfrm rot="5400000">
            <a:off x="837629" y="11876091"/>
            <a:ext cx="350685" cy="236868"/>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74873" tIns="87436" rIns="174873" bIns="87436" anchor="ctr"/>
          <a:lstStyle/>
          <a:p>
            <a:pPr algn="ctr" eaLnBrk="1" latinLnBrk="0" hangingPunct="1"/>
            <a:endParaRPr kumimoji="0" lang="en-US"/>
          </a:p>
        </p:txBody>
      </p:sp>
      <p:sp>
        <p:nvSpPr>
          <p:cNvPr id="12" name="내용 개체 틀 11"/>
          <p:cNvSpPr>
            <a:spLocks noGrp="1"/>
          </p:cNvSpPr>
          <p:nvPr>
            <p:ph sz="quarter" idx="1"/>
          </p:nvPr>
        </p:nvSpPr>
        <p:spPr>
          <a:xfrm>
            <a:off x="600075" y="560069"/>
            <a:ext cx="11251406" cy="10501313"/>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3051631" y="504649"/>
            <a:ext cx="4050506" cy="10752177"/>
          </a:xfrm>
        </p:spPr>
        <p:txBody>
          <a:bodyPr vert="eaVert"/>
          <a:lstStyle/>
          <a:p>
            <a:r>
              <a:rPr kumimoji="0" lang="ko-KR" altLang="en-US" smtClean="0"/>
              <a:t>마스터 제목 스타일 편집</a:t>
            </a:r>
            <a:endParaRPr kumimoji="0" lang="en-US"/>
          </a:p>
        </p:txBody>
      </p:sp>
      <p:sp>
        <p:nvSpPr>
          <p:cNvPr id="3" name="세로 텍스트 개체 틀 2"/>
          <p:cNvSpPr>
            <a:spLocks noGrp="1"/>
          </p:cNvSpPr>
          <p:nvPr>
            <p:ph type="body" orient="vert" idx="1"/>
          </p:nvPr>
        </p:nvSpPr>
        <p:spPr>
          <a:xfrm>
            <a:off x="900113" y="504649"/>
            <a:ext cx="11851481" cy="10752177"/>
          </a:xfrm>
        </p:spPr>
        <p:txBody>
          <a:bodyPr vert="eaVer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6CB4B4D-7CA3-9044-876B-883B54F8677D}" type="slidenum">
              <a:rPr lang="en-US" altLang="ko-KR" smtClean="0"/>
              <a:t>‹#›</a:t>
            </a:fld>
            <a:endParaRPr lang="en-US" altLang="ko-KR"/>
          </a:p>
        </p:txBody>
      </p:sp>
      <p:sp>
        <p:nvSpPr>
          <p:cNvPr id="7" name="직선 연결선 6"/>
          <p:cNvSpPr>
            <a:spLocks noChangeShapeType="1"/>
          </p:cNvSpPr>
          <p:nvPr/>
        </p:nvSpPr>
        <p:spPr bwMode="auto">
          <a:xfrm>
            <a:off x="900113" y="11673959"/>
            <a:ext cx="16202025"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74873" tIns="87436" rIns="174873" bIns="87436" anchor="t" compatLnSpc="1"/>
          <a:lstStyle/>
          <a:p>
            <a:endParaRPr kumimoji="0" lang="en-US"/>
          </a:p>
        </p:txBody>
      </p:sp>
      <p:sp>
        <p:nvSpPr>
          <p:cNvPr id="8" name="이등변 삼각형 7"/>
          <p:cNvSpPr>
            <a:spLocks noChangeAspect="1"/>
          </p:cNvSpPr>
          <p:nvPr/>
        </p:nvSpPr>
        <p:spPr>
          <a:xfrm rot="5400000">
            <a:off x="837629" y="11876091"/>
            <a:ext cx="350685" cy="236868"/>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74873" tIns="87436" rIns="174873" bIns="87436" anchor="ctr"/>
          <a:lstStyle/>
          <a:p>
            <a:pPr algn="ctr" eaLnBrk="1" latinLnBrk="0" hangingPunct="1"/>
            <a:endParaRPr kumimoji="0" lang="en-US"/>
          </a:p>
        </p:txBody>
      </p:sp>
      <p:sp>
        <p:nvSpPr>
          <p:cNvPr id="9" name="직선 연결선 8"/>
          <p:cNvSpPr>
            <a:spLocks noChangeShapeType="1"/>
          </p:cNvSpPr>
          <p:nvPr/>
        </p:nvSpPr>
        <p:spPr bwMode="auto">
          <a:xfrm rot="5400000">
            <a:off x="7529837" y="5883586"/>
            <a:ext cx="10753344"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74873" tIns="87436" rIns="174873" bIns="87436" anchor="t" compatLnSpc="1"/>
          <a:lstStyle/>
          <a:p>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사진 - 수평">
    <p:spTree>
      <p:nvGrpSpPr>
        <p:cNvPr id="1" name=""/>
        <p:cNvGrpSpPr/>
        <p:nvPr/>
      </p:nvGrpSpPr>
      <p:grpSpPr>
        <a:xfrm>
          <a:off x="0" y="0"/>
          <a:ext cx="0" cy="0"/>
          <a:chOff x="0" y="0"/>
          <a:chExt cx="0" cy="0"/>
        </a:xfrm>
      </p:grpSpPr>
      <p:sp>
        <p:nvSpPr>
          <p:cNvPr id="20" name="이미지"/>
          <p:cNvSpPr>
            <a:spLocks noGrp="1"/>
          </p:cNvSpPr>
          <p:nvPr>
            <p:ph type="pic" idx="13"/>
          </p:nvPr>
        </p:nvSpPr>
        <p:spPr>
          <a:xfrm>
            <a:off x="2223911" y="820415"/>
            <a:ext cx="13536848" cy="7646268"/>
          </a:xfrm>
          <a:prstGeom prst="rect">
            <a:avLst/>
          </a:prstGeom>
        </p:spPr>
        <p:txBody>
          <a:bodyPr lIns="122958" tIns="61478" rIns="122958" bIns="61478" anchor="t">
            <a:noAutofit/>
          </a:bodyPr>
          <a:lstStyle/>
          <a:p>
            <a:endParaRPr/>
          </a:p>
        </p:txBody>
      </p:sp>
      <p:sp>
        <p:nvSpPr>
          <p:cNvPr id="21" name="제목 텍스트"/>
          <p:cNvSpPr txBox="1">
            <a:spLocks noGrp="1"/>
          </p:cNvSpPr>
          <p:nvPr>
            <p:ph type="title"/>
          </p:nvPr>
        </p:nvSpPr>
        <p:spPr>
          <a:xfrm>
            <a:off x="1758032" y="8679991"/>
            <a:ext cx="14486186" cy="1837730"/>
          </a:xfrm>
          <a:prstGeom prst="rect">
            <a:avLst/>
          </a:prstGeom>
        </p:spPr>
        <p:txBody>
          <a:bodyPr anchor="b">
            <a:normAutofit/>
          </a:bodyPr>
          <a:lstStyle>
            <a:lvl1pPr>
              <a:defRPr sz="4300"/>
            </a:lvl1pPr>
          </a:lstStyle>
          <a:p>
            <a:r>
              <a:t>제목 텍스트</a:t>
            </a:r>
          </a:p>
        </p:txBody>
      </p:sp>
      <p:sp>
        <p:nvSpPr>
          <p:cNvPr id="22" name="본문 첫 번째 줄…"/>
          <p:cNvSpPr txBox="1">
            <a:spLocks noGrp="1"/>
          </p:cNvSpPr>
          <p:nvPr>
            <p:ph type="body" sz="quarter" idx="1"/>
          </p:nvPr>
        </p:nvSpPr>
        <p:spPr>
          <a:xfrm>
            <a:off x="1758032" y="10583354"/>
            <a:ext cx="14486186" cy="1460339"/>
          </a:xfrm>
          <a:prstGeom prst="rect">
            <a:avLst/>
          </a:prstGeom>
        </p:spPr>
        <p:txBody>
          <a:bodyPr anchor="t">
            <a:noAutofit/>
          </a:bodyPr>
          <a:lstStyle>
            <a:lvl1pPr marL="0" indent="0" algn="ctr">
              <a:spcBef>
                <a:spcPts val="0"/>
              </a:spcBef>
              <a:buSzTx/>
              <a:buNone/>
              <a:defRPr sz="3200"/>
            </a:lvl1pPr>
            <a:lvl2pPr marL="0" indent="307398" algn="ctr">
              <a:spcBef>
                <a:spcPts val="0"/>
              </a:spcBef>
              <a:buSzTx/>
              <a:buNone/>
              <a:defRPr sz="3200"/>
            </a:lvl2pPr>
            <a:lvl3pPr marL="0" indent="614797" algn="ctr">
              <a:spcBef>
                <a:spcPts val="0"/>
              </a:spcBef>
              <a:buSzTx/>
              <a:buNone/>
              <a:defRPr sz="3200"/>
            </a:lvl3pPr>
            <a:lvl4pPr marL="0" indent="922195" algn="ctr">
              <a:spcBef>
                <a:spcPts val="0"/>
              </a:spcBef>
              <a:buSzTx/>
              <a:buNone/>
              <a:defRPr sz="3200"/>
            </a:lvl4pPr>
            <a:lvl5pPr marL="0" indent="1229594" algn="ctr">
              <a:spcBef>
                <a:spcPts val="0"/>
              </a:spcBef>
              <a:buSzTx/>
              <a:buNone/>
              <a:defRPr sz="3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3" name="슬라이드 번호"/>
          <p:cNvSpPr txBox="1">
            <a:spLocks noGrp="1"/>
          </p:cNvSpPr>
          <p:nvPr>
            <p:ph type="sldNum" sz="quarter" idx="2"/>
          </p:nvPr>
        </p:nvSpPr>
        <p:spPr>
          <a:xfrm>
            <a:off x="8757531" y="11945243"/>
            <a:ext cx="469608" cy="475841"/>
          </a:xfrm>
          <a:prstGeom prst="rect">
            <a:avLst/>
          </a:prstGeom>
        </p:spPr>
        <p:txBody>
          <a:bodyPr/>
          <a:lstStyle/>
          <a:p>
            <a:fld id="{86CB4B4D-7CA3-9044-876B-883B54F8677D}" type="slidenum">
              <a:t>‹#›</a:t>
            </a:fld>
            <a:endParaRPr/>
          </a:p>
        </p:txBody>
      </p:sp>
      <p:sp>
        <p:nvSpPr>
          <p:cNvPr id="6" name="슬라이드 번호 개체 틀 22"/>
          <p:cNvSpPr txBox="1">
            <a:spLocks/>
          </p:cNvSpPr>
          <p:nvPr userDrawn="1"/>
        </p:nvSpPr>
        <p:spPr>
          <a:xfrm>
            <a:off x="16776090" y="11847495"/>
            <a:ext cx="1196149" cy="672084"/>
          </a:xfrm>
          <a:prstGeom prst="rect">
            <a:avLst/>
          </a:prstGeom>
        </p:spPr>
        <p:txBody>
          <a:bodyPr vert="horz" lIns="174873" tIns="87436" rIns="174873" bIns="87436"/>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eaLnBrk="1" fontAlgn="auto" latinLnBrk="0" hangingPunct="1">
              <a:lnSpc>
                <a:spcPct val="100000"/>
              </a:lnSpc>
              <a:spcBef>
                <a:spcPts val="0"/>
              </a:spcBef>
              <a:spcAft>
                <a:spcPts val="0"/>
              </a:spcAft>
              <a:buClrTx/>
              <a:buSzTx/>
              <a:buFontTx/>
              <a:buNone/>
              <a:tabLst/>
              <a:defRPr kumimoji="0" sz="2000" b="0" i="0" u="none" strike="noStrike" cap="none" spc="0" normalizeH="0" baseline="0">
                <a:ln>
                  <a:noFill/>
                </a:ln>
                <a:solidFill>
                  <a:schemeClr val="tx2"/>
                </a:solidFill>
                <a:effectLst/>
                <a:uFillTx/>
                <a:latin typeface="+mn-lt"/>
                <a:ea typeface="+mn-ea"/>
                <a:cs typeface="+mn-cs"/>
                <a:sym typeface="Apple SD 산돌고딕 Neo 옅은체"/>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9pPr>
          </a:lstStyle>
          <a:p>
            <a:fld id="{86CB4B4D-7CA3-9044-876B-883B54F8677D}" type="slidenum">
              <a:rPr lang="en-US" altLang="ko-KR" smtClean="0"/>
              <a:pPr/>
              <a:t>‹#›</a:t>
            </a:fld>
            <a:endParaRPr lang="en-US" altLang="ko-K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제목 개체 틀 21"/>
          <p:cNvSpPr>
            <a:spLocks noGrp="1"/>
          </p:cNvSpPr>
          <p:nvPr>
            <p:ph type="title"/>
          </p:nvPr>
        </p:nvSpPr>
        <p:spPr>
          <a:xfrm>
            <a:off x="900113" y="280036"/>
            <a:ext cx="16202025" cy="1820227"/>
          </a:xfrm>
          <a:prstGeom prst="rect">
            <a:avLst/>
          </a:prstGeom>
        </p:spPr>
        <p:txBody>
          <a:bodyPr vert="horz" lIns="174873" tIns="87436" rIns="174873" bIns="87436" anchor="b" anchorCtr="0">
            <a:normAutofit/>
          </a:bodyPr>
          <a:lstStyle/>
          <a:p>
            <a:r>
              <a:rPr kumimoji="0" lang="ko-KR" altLang="en-US" dirty="0" smtClean="0"/>
              <a:t>마스터 제목 스타일 편집</a:t>
            </a:r>
            <a:endParaRPr kumimoji="0" lang="en-US" dirty="0"/>
          </a:p>
        </p:txBody>
      </p:sp>
      <p:sp>
        <p:nvSpPr>
          <p:cNvPr id="13" name="텍스트 개체 틀 12"/>
          <p:cNvSpPr>
            <a:spLocks noGrp="1"/>
          </p:cNvSpPr>
          <p:nvPr>
            <p:ph type="body" idx="1"/>
          </p:nvPr>
        </p:nvSpPr>
        <p:spPr>
          <a:xfrm>
            <a:off x="900113" y="2240280"/>
            <a:ext cx="16202025" cy="9022728"/>
          </a:xfrm>
          <a:prstGeom prst="rect">
            <a:avLst/>
          </a:prstGeom>
        </p:spPr>
        <p:txBody>
          <a:bodyPr vert="horz" lIns="174873" tIns="87436" rIns="174873" bIns="87436">
            <a:normAutofit/>
          </a:bodyPr>
          <a:lstStyle/>
          <a:p>
            <a:pPr lvl="0" eaLnBrk="1" latinLnBrk="0" hangingPunct="1"/>
            <a:r>
              <a:rPr kumimoji="0" lang="ko-KR" altLang="en-US" dirty="0" smtClean="0"/>
              <a:t>마스터 텍스트 스타일을 편집합니다</a:t>
            </a:r>
          </a:p>
          <a:p>
            <a:pPr lvl="1" eaLnBrk="1" latinLnBrk="0" hangingPunct="1"/>
            <a:r>
              <a:rPr kumimoji="0" lang="ko-KR" altLang="en-US" dirty="0" smtClean="0"/>
              <a:t>둘째 수준</a:t>
            </a:r>
          </a:p>
          <a:p>
            <a:pPr lvl="2" eaLnBrk="1" latinLnBrk="0" hangingPunct="1"/>
            <a:r>
              <a:rPr kumimoji="0" lang="ko-KR" altLang="en-US" dirty="0" smtClean="0"/>
              <a:t>셋째 수준</a:t>
            </a:r>
          </a:p>
          <a:p>
            <a:pPr lvl="3" eaLnBrk="1" latinLnBrk="0" hangingPunct="1"/>
            <a:r>
              <a:rPr kumimoji="0" lang="ko-KR" altLang="en-US" dirty="0" smtClean="0"/>
              <a:t>넷째 수준</a:t>
            </a:r>
          </a:p>
          <a:p>
            <a:pPr lvl="4" eaLnBrk="1" latinLnBrk="0" hangingPunct="1"/>
            <a:r>
              <a:rPr kumimoji="0" lang="ko-KR" altLang="en-US" dirty="0" smtClean="0"/>
              <a:t>다섯째 수준</a:t>
            </a:r>
            <a:endParaRPr kumimoji="0" lang="en-US" dirty="0"/>
          </a:p>
        </p:txBody>
      </p:sp>
      <p:sp>
        <p:nvSpPr>
          <p:cNvPr id="14" name="날짜 개체 틀 13"/>
          <p:cNvSpPr>
            <a:spLocks noGrp="1"/>
          </p:cNvSpPr>
          <p:nvPr>
            <p:ph type="dt" sz="half" idx="2"/>
          </p:nvPr>
        </p:nvSpPr>
        <p:spPr>
          <a:xfrm>
            <a:off x="7794975" y="11593375"/>
            <a:ext cx="4506563" cy="672084"/>
          </a:xfrm>
          <a:prstGeom prst="rect">
            <a:avLst/>
          </a:prstGeom>
        </p:spPr>
        <p:txBody>
          <a:bodyPr vert="horz" lIns="174873" tIns="87436" rIns="174873" bIns="87436"/>
          <a:lstStyle>
            <a:lvl1pPr algn="l" eaLnBrk="1" latinLnBrk="0" hangingPunct="1">
              <a:defRPr kumimoji="0" sz="2700">
                <a:solidFill>
                  <a:schemeClr val="tx2"/>
                </a:solidFill>
              </a:defRPr>
            </a:lvl1pPr>
          </a:lstStyle>
          <a:p>
            <a:endParaRPr lang="ko-KR" altLang="en-US" dirty="0"/>
          </a:p>
        </p:txBody>
      </p:sp>
      <p:sp>
        <p:nvSpPr>
          <p:cNvPr id="3" name="바닥글 개체 틀 2"/>
          <p:cNvSpPr>
            <a:spLocks noGrp="1"/>
          </p:cNvSpPr>
          <p:nvPr>
            <p:ph type="ftr" sz="quarter" idx="3"/>
          </p:nvPr>
        </p:nvSpPr>
        <p:spPr>
          <a:xfrm>
            <a:off x="900113" y="11593375"/>
            <a:ext cx="6900862" cy="672084"/>
          </a:xfrm>
          <a:prstGeom prst="rect">
            <a:avLst/>
          </a:prstGeom>
        </p:spPr>
        <p:txBody>
          <a:bodyPr vert="horz" lIns="174873" tIns="87436" rIns="174873" bIns="87436"/>
          <a:lstStyle>
            <a:lvl1pPr algn="r" eaLnBrk="1" latinLnBrk="0" hangingPunct="1">
              <a:defRPr kumimoji="0" sz="2700">
                <a:solidFill>
                  <a:schemeClr val="tx2"/>
                </a:solidFill>
              </a:defRPr>
            </a:lvl1pPr>
          </a:lstStyle>
          <a:p>
            <a:endParaRPr lang="ko-KR" altLang="en-US" dirty="0"/>
          </a:p>
        </p:txBody>
      </p:sp>
      <p:sp>
        <p:nvSpPr>
          <p:cNvPr id="23" name="슬라이드 번호 개체 틀 22"/>
          <p:cNvSpPr>
            <a:spLocks noGrp="1"/>
          </p:cNvSpPr>
          <p:nvPr>
            <p:ph type="sldNum" sz="quarter" idx="4"/>
          </p:nvPr>
        </p:nvSpPr>
        <p:spPr>
          <a:xfrm>
            <a:off x="16776090" y="11847495"/>
            <a:ext cx="1196149" cy="672084"/>
          </a:xfrm>
          <a:prstGeom prst="rect">
            <a:avLst/>
          </a:prstGeom>
        </p:spPr>
        <p:txBody>
          <a:bodyPr vert="horz" lIns="174873" tIns="87436" rIns="174873" bIns="87436"/>
          <a:lstStyle>
            <a:lvl1pPr algn="l" eaLnBrk="1" latinLnBrk="0" hangingPunct="1">
              <a:defRPr kumimoji="0" sz="2700">
                <a:solidFill>
                  <a:schemeClr val="tx2"/>
                </a:solidFill>
              </a:defRPr>
            </a:lvl1pPr>
          </a:lstStyle>
          <a:p>
            <a:fld id="{86CB4B4D-7CA3-9044-876B-883B54F8677D}" type="slidenum">
              <a:rPr lang="en-US" altLang="ko-KR" smtClean="0"/>
              <a:t>‹#›</a:t>
            </a:fld>
            <a:endParaRPr lang="en-US" altLang="ko-KR"/>
          </a:p>
        </p:txBody>
      </p:sp>
      <p:sp>
        <p:nvSpPr>
          <p:cNvPr id="29" name="직선 연결선 28"/>
          <p:cNvSpPr>
            <a:spLocks noChangeShapeType="1"/>
          </p:cNvSpPr>
          <p:nvPr/>
        </p:nvSpPr>
        <p:spPr bwMode="auto">
          <a:xfrm>
            <a:off x="900113" y="2100263"/>
            <a:ext cx="16202025" cy="0"/>
          </a:xfrm>
          <a:prstGeom prst="line">
            <a:avLst/>
          </a:prstGeom>
          <a:noFill/>
          <a:ln w="38100" cap="flat" cmpd="sng" algn="ctr">
            <a:solidFill>
              <a:schemeClr val="accent2"/>
            </a:solidFill>
            <a:prstDash val="solid"/>
            <a:round/>
            <a:headEnd type="none" w="med" len="med"/>
            <a:tailEnd type="none" w="med" len="med"/>
          </a:ln>
          <a:effectLst/>
        </p:spPr>
        <p:txBody>
          <a:bodyPr vert="horz" wrap="square" lIns="174873" tIns="87436" rIns="174873" bIns="87436"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7" r:id="rId4"/>
    <p:sldLayoutId id="2147483679" r:id="rId5"/>
    <p:sldLayoutId id="2147483680" r:id="rId6"/>
    <p:sldLayoutId id="2147483683" r:id="rId7"/>
    <p:sldLayoutId id="2147483685" r:id="rId8"/>
  </p:sldLayoutIdLst>
  <p:timing>
    <p:tnLst>
      <p:par>
        <p:cTn id="1" dur="indefinite" restart="never" nodeType="tmRoot"/>
      </p:par>
    </p:tnLst>
  </p:timing>
  <p:hf hdr="0" ftr="0" dt="0"/>
  <p:txStyles>
    <p:titleStyle>
      <a:lvl1pPr algn="l" rtl="0" eaLnBrk="1" latinLnBrk="1" hangingPunct="1">
        <a:spcBef>
          <a:spcPct val="0"/>
        </a:spcBef>
        <a:buNone/>
        <a:defRPr kumimoji="0" sz="5900" b="1" kern="1200">
          <a:solidFill>
            <a:schemeClr val="tx2"/>
          </a:solidFill>
          <a:latin typeface="+mj-ea"/>
          <a:ea typeface="+mj-ea"/>
          <a:cs typeface="+mj-cs"/>
        </a:defRPr>
      </a:lvl1pPr>
    </p:titleStyle>
    <p:bodyStyle>
      <a:lvl1pPr marL="524619" indent="-524619" algn="l" rtl="0" eaLnBrk="1" latinLnBrk="1" hangingPunct="1">
        <a:spcBef>
          <a:spcPts val="1147"/>
        </a:spcBef>
        <a:buClr>
          <a:schemeClr val="accent1"/>
        </a:buClr>
        <a:buSzPct val="76000"/>
        <a:buFont typeface="Wingdings 3"/>
        <a:buChar char=""/>
        <a:defRPr kumimoji="0" sz="4000" kern="1200">
          <a:solidFill>
            <a:schemeClr val="tx1"/>
          </a:solidFill>
          <a:latin typeface="+mn-lt"/>
          <a:ea typeface="+mn-ea"/>
          <a:cs typeface="+mn-cs"/>
        </a:defRPr>
      </a:lvl1pPr>
      <a:lvl2pPr marL="1049237" indent="-524619" algn="l" rtl="0" eaLnBrk="1" latinLnBrk="1" hangingPunct="1">
        <a:spcBef>
          <a:spcPts val="956"/>
        </a:spcBef>
        <a:buClr>
          <a:schemeClr val="accent2"/>
        </a:buClr>
        <a:buSzPct val="76000"/>
        <a:buFont typeface="Wingdings 3"/>
        <a:buChar char=""/>
        <a:defRPr kumimoji="0" sz="3200" kern="1200">
          <a:solidFill>
            <a:schemeClr val="tx2"/>
          </a:solidFill>
          <a:latin typeface="+mn-lt"/>
          <a:ea typeface="+mn-ea"/>
          <a:cs typeface="+mn-cs"/>
        </a:defRPr>
      </a:lvl2pPr>
      <a:lvl3pPr marL="1573856" indent="-437182" algn="l" rtl="0" eaLnBrk="1" latinLnBrk="1" hangingPunct="1">
        <a:spcBef>
          <a:spcPts val="956"/>
        </a:spcBef>
        <a:buClr>
          <a:schemeClr val="bg1">
            <a:shade val="50000"/>
          </a:schemeClr>
        </a:buClr>
        <a:buSzPct val="76000"/>
        <a:buFont typeface="Wingdings 3"/>
        <a:buChar char=""/>
        <a:defRPr kumimoji="0" sz="3200" kern="1200">
          <a:solidFill>
            <a:schemeClr val="tx1"/>
          </a:solidFill>
          <a:latin typeface="+mn-lt"/>
          <a:ea typeface="+mn-ea"/>
          <a:cs typeface="+mn-cs"/>
        </a:defRPr>
      </a:lvl3pPr>
      <a:lvl4pPr marL="2098474" indent="-437182" algn="l" rtl="0" eaLnBrk="1" latinLnBrk="1" hangingPunct="1">
        <a:spcBef>
          <a:spcPts val="765"/>
        </a:spcBef>
        <a:buClr>
          <a:schemeClr val="accent2">
            <a:shade val="75000"/>
          </a:schemeClr>
        </a:buClr>
        <a:buSzPct val="70000"/>
        <a:buFont typeface="Wingdings"/>
        <a:buChar char=""/>
        <a:defRPr kumimoji="0" sz="3200" kern="1200">
          <a:solidFill>
            <a:schemeClr val="tx1"/>
          </a:solidFill>
          <a:latin typeface="+mn-lt"/>
          <a:ea typeface="+mn-ea"/>
          <a:cs typeface="+mn-cs"/>
        </a:defRPr>
      </a:lvl4pPr>
      <a:lvl5pPr marL="2623093" indent="-437182" algn="l" rtl="0" eaLnBrk="1" latinLnBrk="1" hangingPunct="1">
        <a:spcBef>
          <a:spcPts val="574"/>
        </a:spcBef>
        <a:buClr>
          <a:schemeClr val="accent2"/>
        </a:buClr>
        <a:buSzPct val="70000"/>
        <a:buFont typeface="Wingdings"/>
        <a:buChar char=""/>
        <a:defRPr kumimoji="0" sz="3200" kern="1200">
          <a:solidFill>
            <a:schemeClr val="tx1"/>
          </a:solidFill>
          <a:latin typeface="+mn-lt"/>
          <a:ea typeface="+mn-ea"/>
          <a:cs typeface="+mn-cs"/>
        </a:defRPr>
      </a:lvl5pPr>
      <a:lvl6pPr marL="3147710" indent="-349746" algn="l" rtl="0" eaLnBrk="1" latinLnBrk="1" hangingPunct="1">
        <a:spcBef>
          <a:spcPts val="574"/>
        </a:spcBef>
        <a:buClr>
          <a:srgbClr val="9FB8CD">
            <a:shade val="75000"/>
          </a:srgbClr>
        </a:buClr>
        <a:buSzPct val="75000"/>
        <a:buFont typeface="Wingdings 3"/>
        <a:buChar char=""/>
        <a:defRPr kumimoji="0" lang="en-US" sz="3100" kern="1200" smtClean="0">
          <a:solidFill>
            <a:schemeClr val="tx1"/>
          </a:solidFill>
          <a:latin typeface="+mn-lt"/>
          <a:ea typeface="+mn-ea"/>
          <a:cs typeface="+mn-cs"/>
        </a:defRPr>
      </a:lvl6pPr>
      <a:lvl7pPr marL="3497456" indent="-349746" algn="l" rtl="0" eaLnBrk="1" latinLnBrk="1" hangingPunct="1">
        <a:spcBef>
          <a:spcPts val="574"/>
        </a:spcBef>
        <a:buClr>
          <a:srgbClr val="727CA3">
            <a:shade val="75000"/>
          </a:srgbClr>
        </a:buClr>
        <a:buSzPct val="75000"/>
        <a:buFont typeface="Wingdings 3"/>
        <a:buChar char=""/>
        <a:defRPr kumimoji="0" lang="en-US" sz="2700" kern="1200" smtClean="0">
          <a:solidFill>
            <a:schemeClr val="tx1"/>
          </a:solidFill>
          <a:latin typeface="+mn-lt"/>
          <a:ea typeface="+mn-ea"/>
          <a:cs typeface="+mn-cs"/>
        </a:defRPr>
      </a:lvl7pPr>
      <a:lvl8pPr marL="3847201" indent="-349746" algn="l" rtl="0" eaLnBrk="1" latinLnBrk="1" hangingPunct="1">
        <a:spcBef>
          <a:spcPts val="574"/>
        </a:spcBef>
        <a:buClr>
          <a:prstClr val="white">
            <a:shade val="50000"/>
          </a:prstClr>
        </a:buClr>
        <a:buSzPct val="75000"/>
        <a:buFont typeface="Wingdings 3"/>
        <a:buChar char=""/>
        <a:defRPr kumimoji="0" lang="en-US" sz="2700" kern="1200" smtClean="0">
          <a:solidFill>
            <a:schemeClr val="tx1"/>
          </a:solidFill>
          <a:latin typeface="+mn-lt"/>
          <a:ea typeface="+mn-ea"/>
          <a:cs typeface="+mn-cs"/>
        </a:defRPr>
      </a:lvl8pPr>
      <a:lvl9pPr marL="4196947" indent="-349746" algn="l" rtl="0" eaLnBrk="1" latinLnBrk="1" hangingPunct="1">
        <a:spcBef>
          <a:spcPts val="574"/>
        </a:spcBef>
        <a:buClr>
          <a:srgbClr val="9FB8CD"/>
        </a:buClr>
        <a:buSzPct val="75000"/>
        <a:buFont typeface="Wingdings 3"/>
        <a:buChar char=""/>
        <a:defRPr kumimoji="0" lang="en-US" sz="2300" kern="1200" smtClean="0">
          <a:solidFill>
            <a:schemeClr val="tx1"/>
          </a:solidFill>
          <a:latin typeface="+mn-lt"/>
          <a:ea typeface="+mn-ea"/>
          <a:cs typeface="+mn-cs"/>
        </a:defRPr>
      </a:lvl9pPr>
    </p:bodyStyle>
    <p:otherStyle>
      <a:lvl1pPr marL="0" algn="l" rtl="0" eaLnBrk="1" latinLnBrk="1" hangingPunct="1">
        <a:defRPr kumimoji="0" kern="1200">
          <a:solidFill>
            <a:schemeClr val="tx1"/>
          </a:solidFill>
          <a:latin typeface="+mn-lt"/>
          <a:ea typeface="+mn-ea"/>
          <a:cs typeface="+mn-cs"/>
        </a:defRPr>
      </a:lvl1pPr>
      <a:lvl2pPr marL="874364" algn="l" rtl="0" eaLnBrk="1" latinLnBrk="1" hangingPunct="1">
        <a:defRPr kumimoji="0" kern="1200">
          <a:solidFill>
            <a:schemeClr val="tx1"/>
          </a:solidFill>
          <a:latin typeface="+mn-lt"/>
          <a:ea typeface="+mn-ea"/>
          <a:cs typeface="+mn-cs"/>
        </a:defRPr>
      </a:lvl2pPr>
      <a:lvl3pPr marL="1748729" algn="l" rtl="0" eaLnBrk="1" latinLnBrk="1" hangingPunct="1">
        <a:defRPr kumimoji="0" kern="1200">
          <a:solidFill>
            <a:schemeClr val="tx1"/>
          </a:solidFill>
          <a:latin typeface="+mn-lt"/>
          <a:ea typeface="+mn-ea"/>
          <a:cs typeface="+mn-cs"/>
        </a:defRPr>
      </a:lvl3pPr>
      <a:lvl4pPr marL="2623093" algn="l" rtl="0" eaLnBrk="1" latinLnBrk="1" hangingPunct="1">
        <a:defRPr kumimoji="0" kern="1200">
          <a:solidFill>
            <a:schemeClr val="tx1"/>
          </a:solidFill>
          <a:latin typeface="+mn-lt"/>
          <a:ea typeface="+mn-ea"/>
          <a:cs typeface="+mn-cs"/>
        </a:defRPr>
      </a:lvl4pPr>
      <a:lvl5pPr marL="3497456" algn="l" rtl="0" eaLnBrk="1" latinLnBrk="1" hangingPunct="1">
        <a:defRPr kumimoji="0" kern="1200">
          <a:solidFill>
            <a:schemeClr val="tx1"/>
          </a:solidFill>
          <a:latin typeface="+mn-lt"/>
          <a:ea typeface="+mn-ea"/>
          <a:cs typeface="+mn-cs"/>
        </a:defRPr>
      </a:lvl5pPr>
      <a:lvl6pPr marL="4371820" algn="l" rtl="0" eaLnBrk="1" latinLnBrk="1" hangingPunct="1">
        <a:defRPr kumimoji="0" kern="1200">
          <a:solidFill>
            <a:schemeClr val="tx1"/>
          </a:solidFill>
          <a:latin typeface="+mn-lt"/>
          <a:ea typeface="+mn-ea"/>
          <a:cs typeface="+mn-cs"/>
        </a:defRPr>
      </a:lvl6pPr>
      <a:lvl7pPr marL="5246184" algn="l" rtl="0" eaLnBrk="1" latinLnBrk="1" hangingPunct="1">
        <a:defRPr kumimoji="0" kern="1200">
          <a:solidFill>
            <a:schemeClr val="tx1"/>
          </a:solidFill>
          <a:latin typeface="+mn-lt"/>
          <a:ea typeface="+mn-ea"/>
          <a:cs typeface="+mn-cs"/>
        </a:defRPr>
      </a:lvl7pPr>
      <a:lvl8pPr marL="6120549" algn="l" rtl="0" eaLnBrk="1" latinLnBrk="1" hangingPunct="1">
        <a:defRPr kumimoji="0" kern="1200">
          <a:solidFill>
            <a:schemeClr val="tx1"/>
          </a:solidFill>
          <a:latin typeface="+mn-lt"/>
          <a:ea typeface="+mn-ea"/>
          <a:cs typeface="+mn-cs"/>
        </a:defRPr>
      </a:lvl8pPr>
      <a:lvl9pPr marL="6994913" algn="l" rtl="0" eaLnBrk="1" latinLnBrk="1"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smtClean="0"/>
              <a:t>2017.</a:t>
            </a:r>
            <a:r>
              <a:rPr lang="ko-KR" altLang="en-US" dirty="0" smtClean="0"/>
              <a:t> </a:t>
            </a:r>
            <a:r>
              <a:rPr lang="en-US" altLang="ko-KR" dirty="0" smtClean="0"/>
              <a:t>8.</a:t>
            </a:r>
            <a:r>
              <a:rPr lang="ko-KR" altLang="en-US" dirty="0" smtClean="0"/>
              <a:t> </a:t>
            </a:r>
            <a:r>
              <a:rPr lang="en-US" altLang="ko-KR" dirty="0" smtClean="0"/>
              <a:t>4</a:t>
            </a:r>
            <a:endParaRPr lang="ko-KR" altLang="en-US" dirty="0"/>
          </a:p>
        </p:txBody>
      </p:sp>
      <p:sp>
        <p:nvSpPr>
          <p:cNvPr id="3" name="부제목 2"/>
          <p:cNvSpPr>
            <a:spLocks noGrp="1"/>
          </p:cNvSpPr>
          <p:nvPr>
            <p:ph type="subTitle" idx="1"/>
          </p:nvPr>
        </p:nvSpPr>
        <p:spPr/>
        <p:txBody>
          <a:bodyPr/>
          <a:lstStyle/>
          <a:p>
            <a:endParaRPr lang="ko-KR" altLang="en-US"/>
          </a:p>
        </p:txBody>
      </p:sp>
      <p:sp>
        <p:nvSpPr>
          <p:cNvPr id="2" name="슬라이드 번호 개체 틀 1"/>
          <p:cNvSpPr>
            <a:spLocks noGrp="1"/>
          </p:cNvSpPr>
          <p:nvPr>
            <p:ph type="sldNum" sz="quarter" idx="4"/>
          </p:nvPr>
        </p:nvSpPr>
        <p:spPr/>
        <p:txBody>
          <a:bodyPr/>
          <a:lstStyle/>
          <a:p>
            <a:fld id="{86CB4B4D-7CA3-9044-876B-883B54F8677D}" type="slidenum">
              <a:rPr lang="en-US" altLang="ko-KR" smtClean="0"/>
              <a:t>1</a:t>
            </a:fld>
            <a:endParaRPr lang="en-US" altLang="ko-K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a:bodyPr>
          <a:lstStyle/>
          <a:p>
            <a:r>
              <a:rPr lang="ko-KR" altLang="en-US" b="1" dirty="0" smtClean="0"/>
              <a:t>상호 </a:t>
            </a:r>
            <a:r>
              <a:rPr lang="ko-KR" altLang="en-US" b="1" dirty="0"/>
              <a:t>시너지</a:t>
            </a:r>
            <a:r>
              <a:rPr lang="ko-KR" altLang="en-US" dirty="0"/>
              <a:t>를 낼 수 있는 물</a:t>
            </a:r>
            <a:r>
              <a:rPr lang="en-US" altLang="ko-KR" dirty="0"/>
              <a:t>-</a:t>
            </a:r>
            <a:r>
              <a:rPr lang="ko-KR" altLang="en-US" dirty="0"/>
              <a:t>에너지</a:t>
            </a:r>
            <a:r>
              <a:rPr lang="en-US" altLang="ko-KR" dirty="0"/>
              <a:t>, </a:t>
            </a:r>
            <a:r>
              <a:rPr lang="ko-KR" altLang="en-US" dirty="0"/>
              <a:t>교통</a:t>
            </a:r>
            <a:r>
              <a:rPr lang="en-US" altLang="ko-KR" dirty="0"/>
              <a:t>-</a:t>
            </a:r>
            <a:r>
              <a:rPr lang="ko-KR" altLang="en-US" dirty="0"/>
              <a:t>안전 등</a:t>
            </a:r>
            <a:r>
              <a:rPr lang="ko-KR" altLang="en-US" b="1" dirty="0"/>
              <a:t> 개별 인프라 분야</a:t>
            </a:r>
            <a:r>
              <a:rPr lang="ko-KR" altLang="en-US" dirty="0"/>
              <a:t>를 </a:t>
            </a:r>
            <a:r>
              <a:rPr lang="ko-KR" altLang="en-US" b="1" dirty="0"/>
              <a:t>통합</a:t>
            </a:r>
            <a:r>
              <a:rPr lang="en-US" altLang="ko-KR" b="1" dirty="0"/>
              <a:t>․</a:t>
            </a:r>
            <a:r>
              <a:rPr lang="ko-KR" altLang="en-US" b="1" dirty="0"/>
              <a:t>연계</a:t>
            </a:r>
            <a:r>
              <a:rPr lang="ko-KR" altLang="en-US" dirty="0"/>
              <a:t>할 수 있는 </a:t>
            </a:r>
            <a:r>
              <a:rPr lang="ko-KR" altLang="en-US" b="1" dirty="0"/>
              <a:t>스마트시티 기술개발</a:t>
            </a:r>
            <a:r>
              <a:rPr lang="ko-KR" altLang="en-US" dirty="0"/>
              <a:t> 및 </a:t>
            </a:r>
            <a:r>
              <a:rPr lang="ko-KR" altLang="en-US" b="1" dirty="0"/>
              <a:t>실증모델 구축</a:t>
            </a:r>
            <a:r>
              <a:rPr lang="en-US" altLang="ko-KR" dirty="0"/>
              <a:t>(‘20)</a:t>
            </a:r>
          </a:p>
          <a:p>
            <a:endParaRPr lang="en-US" altLang="ko-KR" sz="800" dirty="0"/>
          </a:p>
          <a:p>
            <a:pPr lvl="2"/>
            <a:r>
              <a:rPr lang="ko-KR" altLang="en-US" dirty="0" smtClean="0"/>
              <a:t>건물</a:t>
            </a:r>
            <a:r>
              <a:rPr lang="en-US" altLang="ko-KR" dirty="0"/>
              <a:t>-</a:t>
            </a:r>
            <a:r>
              <a:rPr lang="ko-KR" altLang="en-US" dirty="0"/>
              <a:t>에너지 관리</a:t>
            </a:r>
            <a:r>
              <a:rPr lang="en-US" altLang="ko-KR" dirty="0"/>
              <a:t>(</a:t>
            </a:r>
            <a:r>
              <a:rPr lang="ko-KR" altLang="en-US" dirty="0"/>
              <a:t>마이크로그리드</a:t>
            </a:r>
            <a:r>
              <a:rPr lang="en-US" altLang="ko-KR" dirty="0"/>
              <a:t>) </a:t>
            </a:r>
            <a:r>
              <a:rPr lang="ko-KR" altLang="en-US" dirty="0"/>
              <a:t>분야</a:t>
            </a:r>
            <a:r>
              <a:rPr lang="en-US" altLang="ko-KR" dirty="0"/>
              <a:t>, </a:t>
            </a:r>
            <a:r>
              <a:rPr lang="ko-KR" altLang="en-US" dirty="0"/>
              <a:t>물</a:t>
            </a:r>
            <a:r>
              <a:rPr lang="en-US" altLang="ko-KR" dirty="0"/>
              <a:t>-</a:t>
            </a:r>
            <a:r>
              <a:rPr lang="ko-KR" altLang="en-US" dirty="0"/>
              <a:t>에너지 관리 분야</a:t>
            </a:r>
            <a:r>
              <a:rPr lang="en-US" altLang="ko-KR" dirty="0"/>
              <a:t>, </a:t>
            </a:r>
            <a:r>
              <a:rPr lang="ko-KR" altLang="en-US" dirty="0"/>
              <a:t>교통</a:t>
            </a:r>
            <a:r>
              <a:rPr lang="en-US" altLang="ko-KR" dirty="0"/>
              <a:t>-</a:t>
            </a:r>
            <a:r>
              <a:rPr lang="ko-KR" altLang="en-US" dirty="0"/>
              <a:t>재난안전</a:t>
            </a:r>
            <a:r>
              <a:rPr lang="en-US" altLang="ko-KR" dirty="0"/>
              <a:t>-</a:t>
            </a:r>
            <a:r>
              <a:rPr lang="ko-KR" altLang="en-US" dirty="0"/>
              <a:t>시설물관리 분야 등 </a:t>
            </a:r>
            <a:r>
              <a:rPr lang="ko-KR" altLang="en-US" b="1" dirty="0"/>
              <a:t>시스템 연계</a:t>
            </a:r>
            <a:r>
              <a:rPr lang="ko-KR" altLang="en-US" dirty="0"/>
              <a:t>를 통한 </a:t>
            </a:r>
            <a:r>
              <a:rPr lang="ko-KR" altLang="en-US" b="1" dirty="0"/>
              <a:t>도시관리 효율 </a:t>
            </a:r>
            <a:r>
              <a:rPr lang="ko-KR" altLang="en-US" b="1" dirty="0" smtClean="0"/>
              <a:t>향상</a:t>
            </a:r>
            <a:endParaRPr lang="ko-KR" altLang="en-US" b="1" dirty="0"/>
          </a:p>
          <a:p>
            <a:pPr lvl="2"/>
            <a:r>
              <a:rPr lang="ko-KR" altLang="en-US" dirty="0" smtClean="0"/>
              <a:t>도시내 </a:t>
            </a:r>
            <a:r>
              <a:rPr lang="ko-KR" altLang="en-US" dirty="0"/>
              <a:t>상황을 </a:t>
            </a:r>
            <a:r>
              <a:rPr lang="ko-KR" altLang="en-US" b="1" dirty="0"/>
              <a:t>실시간 습득</a:t>
            </a:r>
            <a:r>
              <a:rPr lang="en-US" altLang="ko-KR" b="1" dirty="0"/>
              <a:t>․</a:t>
            </a:r>
            <a:r>
              <a:rPr lang="ko-KR" altLang="en-US" b="1" dirty="0"/>
              <a:t>분석</a:t>
            </a:r>
            <a:r>
              <a:rPr lang="ko-KR" altLang="en-US" dirty="0"/>
              <a:t>할 수 있도록 </a:t>
            </a:r>
            <a:r>
              <a:rPr lang="ko-KR" altLang="en-US" b="1" dirty="0"/>
              <a:t>통합 플랫폼</a:t>
            </a:r>
            <a:r>
              <a:rPr lang="ko-KR" altLang="en-US" dirty="0"/>
              <a:t>을 구축</a:t>
            </a:r>
            <a:r>
              <a:rPr lang="en-US" altLang="ko-KR" dirty="0"/>
              <a:t>, </a:t>
            </a:r>
            <a:r>
              <a:rPr lang="ko-KR" altLang="en-US" dirty="0"/>
              <a:t>각종 도시문제에 대한 </a:t>
            </a:r>
            <a:r>
              <a:rPr lang="ko-KR" altLang="en-US" b="1" dirty="0"/>
              <a:t>의사결정</a:t>
            </a:r>
            <a:r>
              <a:rPr lang="ko-KR" altLang="en-US" dirty="0"/>
              <a:t> </a:t>
            </a:r>
            <a:r>
              <a:rPr lang="ko-KR" altLang="en-US" b="1" dirty="0"/>
              <a:t>지원</a:t>
            </a:r>
            <a:r>
              <a:rPr lang="ko-KR" altLang="en-US" dirty="0"/>
              <a:t> </a:t>
            </a:r>
            <a:r>
              <a:rPr lang="ko-KR" altLang="en-US" b="1" dirty="0"/>
              <a:t>시스템</a:t>
            </a:r>
            <a:r>
              <a:rPr lang="ko-KR" altLang="en-US" dirty="0"/>
              <a:t> 개발</a:t>
            </a:r>
            <a:r>
              <a:rPr lang="en-US" altLang="ko-KR" dirty="0"/>
              <a:t>(‘21)</a:t>
            </a:r>
            <a:r>
              <a:rPr lang="ko-KR" altLang="en-US" dirty="0"/>
              <a:t>로 공공서비스 質 </a:t>
            </a:r>
            <a:r>
              <a:rPr lang="ko-KR" altLang="en-US" dirty="0" smtClean="0"/>
              <a:t>향상</a:t>
            </a:r>
            <a:endParaRPr lang="ko-KR" altLang="en-US" dirty="0"/>
          </a:p>
          <a:p>
            <a:pPr lvl="1"/>
            <a:r>
              <a:rPr lang="ko-KR" altLang="en-US" sz="4000" dirty="0" smtClean="0"/>
              <a:t>도시관리 </a:t>
            </a:r>
            <a:r>
              <a:rPr lang="ko-KR" altLang="en-US" sz="4000" b="1" dirty="0"/>
              <a:t>빅데이터</a:t>
            </a:r>
            <a:r>
              <a:rPr lang="ko-KR" altLang="en-US" sz="4000" dirty="0"/>
              <a:t>를 </a:t>
            </a:r>
            <a:r>
              <a:rPr lang="ko-KR" altLang="en-US" sz="4000" b="1" dirty="0"/>
              <a:t>통합 관리</a:t>
            </a:r>
            <a:r>
              <a:rPr lang="ko-KR" altLang="en-US" sz="4000" dirty="0"/>
              <a:t>하고</a:t>
            </a:r>
            <a:r>
              <a:rPr lang="en-US" altLang="ko-KR" sz="4000" dirty="0"/>
              <a:t>, </a:t>
            </a:r>
            <a:r>
              <a:rPr lang="ko-KR" altLang="en-US" sz="4000" dirty="0"/>
              <a:t>이를 </a:t>
            </a:r>
            <a:r>
              <a:rPr lang="ko-KR" altLang="en-US" sz="4000" b="1" dirty="0"/>
              <a:t>민간에도 </a:t>
            </a:r>
            <a:r>
              <a:rPr lang="ko-KR" altLang="en-US" sz="4000" b="1" dirty="0" smtClean="0"/>
              <a:t>개방</a:t>
            </a:r>
            <a:r>
              <a:rPr lang="ko-KR" altLang="en-US" sz="4000" dirty="0" smtClean="0"/>
              <a:t>하여 </a:t>
            </a:r>
            <a:r>
              <a:rPr lang="ko-KR" altLang="en-US" sz="4000" dirty="0"/>
              <a:t>일반시민</a:t>
            </a:r>
            <a:r>
              <a:rPr lang="en-US" altLang="ko-KR" sz="4000" dirty="0"/>
              <a:t>, </a:t>
            </a:r>
            <a:r>
              <a:rPr lang="ko-KR" altLang="en-US" sz="4000" dirty="0"/>
              <a:t>기업 등이 참여하는 </a:t>
            </a:r>
            <a:r>
              <a:rPr lang="ko-KR" altLang="en-US" sz="4000" b="1" dirty="0"/>
              <a:t>고부가가치 新산업 생태계 </a:t>
            </a:r>
            <a:r>
              <a:rPr lang="ko-KR" altLang="en-US" sz="4000" b="1" dirty="0" smtClean="0"/>
              <a:t>조성</a:t>
            </a:r>
            <a:endParaRPr lang="ko-KR" altLang="en-US" dirty="0"/>
          </a:p>
          <a:p>
            <a:pPr lvl="2"/>
            <a:r>
              <a:rPr lang="ko-KR" altLang="en-US" dirty="0" smtClean="0"/>
              <a:t>개발된 </a:t>
            </a:r>
            <a:r>
              <a:rPr lang="ko-KR" altLang="en-US" dirty="0"/>
              <a:t>기술을 도시유형별로 </a:t>
            </a:r>
            <a:r>
              <a:rPr lang="ko-KR" altLang="en-US" b="1" dirty="0"/>
              <a:t>차별화</a:t>
            </a:r>
            <a:r>
              <a:rPr lang="ko-KR" altLang="en-US" dirty="0"/>
              <a:t>된 </a:t>
            </a:r>
            <a:r>
              <a:rPr lang="ko-KR" altLang="en-US" b="1" dirty="0"/>
              <a:t>실증도시</a:t>
            </a:r>
            <a:r>
              <a:rPr lang="ko-KR" altLang="en-US" dirty="0"/>
              <a:t>에 </a:t>
            </a:r>
            <a:r>
              <a:rPr lang="ko-KR" altLang="en-US" b="1" dirty="0"/>
              <a:t>구현</a:t>
            </a:r>
            <a:r>
              <a:rPr lang="en-US" altLang="ko-KR" dirty="0"/>
              <a:t>(‘20)</a:t>
            </a:r>
            <a:r>
              <a:rPr lang="ko-KR" altLang="en-US" dirty="0"/>
              <a:t>하고</a:t>
            </a:r>
            <a:r>
              <a:rPr lang="en-US" altLang="ko-KR" dirty="0"/>
              <a:t>, </a:t>
            </a:r>
            <a:r>
              <a:rPr lang="ko-KR" altLang="en-US" dirty="0"/>
              <a:t>해외국가 수준별 </a:t>
            </a:r>
            <a:r>
              <a:rPr lang="ko-KR" altLang="en-US" b="1" dirty="0"/>
              <a:t>맞춤형 수출모델</a:t>
            </a:r>
            <a:r>
              <a:rPr lang="ko-KR" altLang="en-US" baseline="30000" dirty="0"/>
              <a:t>*</a:t>
            </a:r>
            <a:r>
              <a:rPr lang="ko-KR" altLang="en-US" dirty="0"/>
              <a:t>도 제시하여 </a:t>
            </a:r>
            <a:r>
              <a:rPr lang="ko-KR" altLang="en-US" b="1" dirty="0"/>
              <a:t>스마트시티 해외진출 </a:t>
            </a:r>
            <a:r>
              <a:rPr lang="ko-KR" altLang="en-US" b="1" dirty="0" smtClean="0"/>
              <a:t>확대</a:t>
            </a:r>
            <a:endParaRPr lang="ko-KR" altLang="en-US" sz="2800" dirty="0"/>
          </a:p>
          <a:p>
            <a:r>
              <a:rPr lang="ko-KR" altLang="en-US" dirty="0" smtClean="0"/>
              <a:t>인프라 </a:t>
            </a:r>
            <a:r>
              <a:rPr lang="ko-KR" altLang="en-US" dirty="0"/>
              <a:t>중심 신도시 모델</a:t>
            </a:r>
            <a:r>
              <a:rPr lang="en-US" altLang="ko-KR" dirty="0"/>
              <a:t>, </a:t>
            </a:r>
            <a:r>
              <a:rPr lang="ko-KR" altLang="en-US" dirty="0"/>
              <a:t>서비스솔루션 중심 기존도시 모델 </a:t>
            </a:r>
            <a:r>
              <a:rPr lang="en-US" altLang="ko-KR" dirty="0"/>
              <a:t>/ </a:t>
            </a:r>
            <a:r>
              <a:rPr lang="ko-KR" altLang="en-US" dirty="0"/>
              <a:t>해외국가 맞춤형 모델</a:t>
            </a:r>
            <a:endParaRPr kumimoji="1" lang="ko-KR" altLang="en-US" dirty="0"/>
          </a:p>
        </p:txBody>
      </p:sp>
      <p:sp>
        <p:nvSpPr>
          <p:cNvPr id="3" name="제목 2"/>
          <p:cNvSpPr>
            <a:spLocks noGrp="1"/>
          </p:cNvSpPr>
          <p:nvPr>
            <p:ph type="title"/>
          </p:nvPr>
        </p:nvSpPr>
        <p:spPr/>
        <p:txBody>
          <a:bodyPr>
            <a:normAutofit/>
          </a:bodyPr>
          <a:lstStyle/>
          <a:p>
            <a:r>
              <a:rPr lang="ko-KR" altLang="en-US" b="0" dirty="0" smtClean="0"/>
              <a:t>과학기술전략회의 </a:t>
            </a:r>
            <a:r>
              <a:rPr lang="en-US" altLang="ko-KR" b="0" dirty="0" smtClean="0"/>
              <a:t>(2016.</a:t>
            </a:r>
            <a:r>
              <a:rPr lang="ko-KR" altLang="en-US" b="0" dirty="0" smtClean="0"/>
              <a:t> </a:t>
            </a:r>
            <a:r>
              <a:rPr lang="en-US" altLang="ko-KR" b="0" dirty="0" smtClean="0"/>
              <a:t>8)</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10</a:t>
            </a:fld>
            <a:endParaRPr lang="en-US" altLang="ko-KR"/>
          </a:p>
        </p:txBody>
      </p:sp>
    </p:spTree>
    <p:extLst>
      <p:ext uri="{BB962C8B-B14F-4D97-AF65-F5344CB8AC3E}">
        <p14:creationId xmlns:p14="http://schemas.microsoft.com/office/powerpoint/2010/main" val="135317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lnSpcReduction="10000"/>
          </a:bodyPr>
          <a:lstStyle/>
          <a:p>
            <a:r>
              <a:rPr lang="ko-KR" altLang="en-US" b="1" dirty="0" smtClean="0"/>
              <a:t>‘</a:t>
            </a:r>
            <a:r>
              <a:rPr lang="ko-KR" altLang="en-US" b="1" dirty="0"/>
              <a:t>자율주행자동차 국가전략 프로젝트’를</a:t>
            </a:r>
            <a:r>
              <a:rPr lang="ko-KR" altLang="en-US" dirty="0"/>
              <a:t> 통한 </a:t>
            </a:r>
            <a:r>
              <a:rPr lang="en-US" altLang="ko-KR" dirty="0"/>
              <a:t>8</a:t>
            </a:r>
            <a:r>
              <a:rPr lang="ko-KR" altLang="en-US" dirty="0"/>
              <a:t>대 핵심부품</a:t>
            </a:r>
            <a:r>
              <a:rPr lang="en-US" altLang="ko-KR" dirty="0"/>
              <a:t>, 6</a:t>
            </a:r>
            <a:r>
              <a:rPr lang="ko-KR" altLang="en-US" dirty="0"/>
              <a:t>대 융합 </a:t>
            </a:r>
            <a:r>
              <a:rPr lang="ko-KR" altLang="en-US" dirty="0" smtClean="0"/>
              <a:t>신기술개발로 </a:t>
            </a:r>
            <a:r>
              <a:rPr lang="ko-KR" altLang="en-US" b="1" dirty="0"/>
              <a:t>핵심부품 국산화 및 미래 자율주행 융합기술을 선도</a:t>
            </a:r>
          </a:p>
          <a:p>
            <a:pPr lvl="2"/>
            <a:r>
              <a:rPr lang="is-IS" altLang="ko-KR" dirty="0" smtClean="0"/>
              <a:t>8</a:t>
            </a:r>
            <a:r>
              <a:rPr lang="ko-KR" altLang="is-IS" dirty="0"/>
              <a:t>대 핵심부품</a:t>
            </a:r>
            <a:r>
              <a:rPr lang="is-IS" altLang="ko-KR" dirty="0"/>
              <a:t>(‘19) → </a:t>
            </a:r>
            <a:r>
              <a:rPr lang="ko-KR" altLang="is-IS" dirty="0"/>
              <a:t>레벨</a:t>
            </a:r>
            <a:r>
              <a:rPr lang="is-IS" altLang="ko-KR" dirty="0"/>
              <a:t>3 </a:t>
            </a:r>
            <a:r>
              <a:rPr lang="ko-KR" altLang="is-IS" dirty="0"/>
              <a:t>자율주행 기술</a:t>
            </a:r>
            <a:r>
              <a:rPr lang="is-IS" altLang="ko-KR" dirty="0"/>
              <a:t>(’21) → </a:t>
            </a:r>
            <a:r>
              <a:rPr lang="ko-KR" altLang="is-IS" dirty="0"/>
              <a:t>무인셔틀 등 융합서비스 실증</a:t>
            </a:r>
            <a:r>
              <a:rPr lang="is-IS" altLang="ko-KR" dirty="0"/>
              <a:t>(‘24</a:t>
            </a:r>
            <a:r>
              <a:rPr lang="is-IS" altLang="ko-KR" dirty="0" smtClean="0"/>
              <a:t>)</a:t>
            </a:r>
            <a:endParaRPr lang="is-IS" altLang="ko-KR" sz="800" dirty="0"/>
          </a:p>
          <a:p>
            <a:pPr lvl="2"/>
            <a:r>
              <a:rPr lang="en-US" altLang="ko-KR" b="1" dirty="0" smtClean="0"/>
              <a:t>(</a:t>
            </a:r>
            <a:r>
              <a:rPr lang="ko-KR" altLang="en-US" b="1" dirty="0"/>
              <a:t>핵심부품</a:t>
            </a:r>
            <a:r>
              <a:rPr lang="en-US" altLang="ko-KR" b="1" dirty="0"/>
              <a:t>)</a:t>
            </a:r>
            <a:r>
              <a:rPr lang="ko-KR" altLang="en-US" dirty="0"/>
              <a:t> 자율주행차의 필수 구성요소</a:t>
            </a:r>
            <a:r>
              <a:rPr lang="en-US" altLang="ko-KR" sz="2800" dirty="0"/>
              <a:t>(</a:t>
            </a:r>
            <a:r>
              <a:rPr lang="ko-KR" altLang="en-US" sz="2800" dirty="0"/>
              <a:t>센서</a:t>
            </a:r>
            <a:r>
              <a:rPr lang="en-US" altLang="ko-KR" sz="2800" dirty="0"/>
              <a:t>, </a:t>
            </a:r>
            <a:r>
              <a:rPr lang="ko-KR" altLang="en-US" sz="2800" dirty="0"/>
              <a:t>통신</a:t>
            </a:r>
            <a:r>
              <a:rPr lang="en-US" altLang="ko-KR" sz="2800" dirty="0"/>
              <a:t>, </a:t>
            </a:r>
            <a:r>
              <a:rPr lang="ko-KR" altLang="en-US" sz="2800" dirty="0"/>
              <a:t>제어 등</a:t>
            </a:r>
            <a:r>
              <a:rPr lang="en-US" altLang="ko-KR" sz="2800" dirty="0"/>
              <a:t>)</a:t>
            </a:r>
            <a:r>
              <a:rPr lang="ko-KR" altLang="en-US" dirty="0"/>
              <a:t> 핵심부품을 대기업</a:t>
            </a:r>
            <a:r>
              <a:rPr lang="en-US" altLang="ko-KR" dirty="0"/>
              <a:t>·</a:t>
            </a:r>
            <a:r>
              <a:rPr lang="ko-KR" altLang="en-US" dirty="0"/>
              <a:t>부품업체의 협력 기술개발</a:t>
            </a:r>
            <a:r>
              <a:rPr lang="en-US" altLang="ko-KR" sz="2800" dirty="0"/>
              <a:t>(‘19)</a:t>
            </a:r>
            <a:r>
              <a:rPr lang="ko-KR" altLang="en-US" dirty="0"/>
              <a:t>로 가격</a:t>
            </a:r>
            <a:r>
              <a:rPr lang="en-US" altLang="ko-KR" dirty="0"/>
              <a:t>·</a:t>
            </a:r>
            <a:r>
              <a:rPr lang="ko-KR" altLang="en-US" dirty="0"/>
              <a:t>성능 경쟁력을 확보하고</a:t>
            </a:r>
            <a:r>
              <a:rPr lang="en-US" altLang="ko-KR" dirty="0"/>
              <a:t>,  </a:t>
            </a:r>
            <a:endParaRPr lang="en-US" altLang="ko-KR" sz="800" dirty="0"/>
          </a:p>
          <a:p>
            <a:pPr lvl="2"/>
            <a:r>
              <a:rPr lang="en-US" altLang="ko-KR" b="1" dirty="0" smtClean="0"/>
              <a:t>(</a:t>
            </a:r>
            <a:r>
              <a:rPr lang="en-US" altLang="ko-KR" b="1" dirty="0"/>
              <a:t>6</a:t>
            </a:r>
            <a:r>
              <a:rPr lang="ko-KR" altLang="en-US" b="1" dirty="0"/>
              <a:t>대 융합신기술</a:t>
            </a:r>
            <a:r>
              <a:rPr lang="en-US" altLang="ko-KR" b="1" dirty="0"/>
              <a:t>)</a:t>
            </a:r>
            <a:r>
              <a:rPr lang="ko-KR" altLang="en-US" dirty="0"/>
              <a:t> </a:t>
            </a:r>
            <a:r>
              <a:rPr lang="en-US" altLang="ko-KR" dirty="0"/>
              <a:t>AI </a:t>
            </a:r>
            <a:r>
              <a:rPr lang="ko-KR" altLang="en-US" dirty="0"/>
              <a:t>기반 주변상황 인식기술</a:t>
            </a:r>
            <a:r>
              <a:rPr lang="en-US" altLang="ko-KR" dirty="0"/>
              <a:t>, </a:t>
            </a:r>
            <a:r>
              <a:rPr lang="ko-KR" altLang="en-US" dirty="0"/>
              <a:t>교통환경 인지</a:t>
            </a:r>
            <a:r>
              <a:rPr lang="en-US" altLang="ko-KR" dirty="0"/>
              <a:t>·</a:t>
            </a:r>
            <a:r>
              <a:rPr lang="ko-KR" altLang="en-US" dirty="0"/>
              <a:t>분석</a:t>
            </a:r>
            <a:r>
              <a:rPr lang="en-US" altLang="ko-KR" dirty="0"/>
              <a:t>·</a:t>
            </a:r>
            <a:r>
              <a:rPr lang="ko-KR" altLang="en-US" dirty="0"/>
              <a:t>제어 기술</a:t>
            </a:r>
            <a:r>
              <a:rPr lang="en-US" altLang="ko-KR" dirty="0"/>
              <a:t>, </a:t>
            </a:r>
            <a:r>
              <a:rPr lang="ko-KR" altLang="en-US" dirty="0"/>
              <a:t>통신 암호화 등이 융합된 자동차</a:t>
            </a:r>
            <a:r>
              <a:rPr lang="en-US" altLang="ko-KR" dirty="0"/>
              <a:t>·ICT·</a:t>
            </a:r>
            <a:r>
              <a:rPr lang="ko-KR" altLang="en-US" dirty="0"/>
              <a:t>인프라 연계형 신산업을 </a:t>
            </a:r>
            <a:r>
              <a:rPr lang="ko-KR" altLang="en-US" dirty="0" smtClean="0"/>
              <a:t>창출</a:t>
            </a:r>
            <a:endParaRPr lang="ko-KR" altLang="en-US" sz="800" dirty="0"/>
          </a:p>
          <a:p>
            <a:pPr lvl="5"/>
            <a:r>
              <a:rPr lang="ko-KR" altLang="en-US" sz="3200" dirty="0" smtClean="0"/>
              <a:t>인공지능</a:t>
            </a:r>
            <a:r>
              <a:rPr lang="en-US" altLang="ko-KR" sz="3200" dirty="0"/>
              <a:t>·</a:t>
            </a:r>
            <a:r>
              <a:rPr lang="ko-KR" altLang="en-US" sz="3200" dirty="0"/>
              <a:t>통신</a:t>
            </a:r>
            <a:r>
              <a:rPr lang="en-US" altLang="ko-KR" sz="3200" dirty="0"/>
              <a:t>·</a:t>
            </a:r>
            <a:r>
              <a:rPr lang="ko-KR" altLang="en-US" sz="3200" dirty="0"/>
              <a:t>인프라 기술 등을 연계융합</a:t>
            </a:r>
            <a:r>
              <a:rPr lang="en-US" altLang="ko-KR" sz="3200" dirty="0"/>
              <a:t>(‘24)</a:t>
            </a:r>
            <a:r>
              <a:rPr lang="ko-KR" altLang="en-US" sz="3200" dirty="0"/>
              <a:t>하여 제한된 조건의 자동제어 자율주행기술</a:t>
            </a:r>
            <a:r>
              <a:rPr lang="en-US" altLang="ko-KR" sz="3200" dirty="0"/>
              <a:t>(</a:t>
            </a:r>
            <a:r>
              <a:rPr lang="ko-KR" altLang="en-US" sz="3200" dirty="0"/>
              <a:t>차선</a:t>
            </a:r>
            <a:r>
              <a:rPr lang="en-US" altLang="ko-KR" sz="3200" dirty="0"/>
              <a:t>·</a:t>
            </a:r>
            <a:r>
              <a:rPr lang="ko-KR" altLang="en-US" sz="3200" dirty="0"/>
              <a:t>차간거리 유지</a:t>
            </a:r>
            <a:r>
              <a:rPr lang="en-US" altLang="ko-KR" sz="3200" dirty="0"/>
              <a:t>, </a:t>
            </a:r>
            <a:r>
              <a:rPr lang="ko-KR" altLang="en-US" sz="3200" dirty="0"/>
              <a:t>차선변경</a:t>
            </a:r>
            <a:r>
              <a:rPr lang="en-US" altLang="ko-KR" sz="3200" dirty="0"/>
              <a:t>, </a:t>
            </a:r>
            <a:r>
              <a:rPr lang="ko-KR" altLang="en-US" sz="3200" dirty="0"/>
              <a:t>교차로</a:t>
            </a:r>
            <a:r>
              <a:rPr lang="en-US" altLang="ko-KR" sz="3200" dirty="0"/>
              <a:t>·</a:t>
            </a:r>
            <a:r>
              <a:rPr lang="ko-KR" altLang="en-US" sz="3200" dirty="0"/>
              <a:t>분기로 주행지원</a:t>
            </a:r>
            <a:r>
              <a:rPr lang="en-US" altLang="ko-KR" sz="3200" dirty="0"/>
              <a:t>, </a:t>
            </a:r>
            <a:r>
              <a:rPr lang="ko-KR" altLang="en-US" sz="3200" dirty="0"/>
              <a:t>교통 혼잡도로 우회주행 등</a:t>
            </a:r>
            <a:r>
              <a:rPr lang="en-US" altLang="ko-KR" sz="3200" dirty="0"/>
              <a:t>) </a:t>
            </a:r>
            <a:r>
              <a:rPr lang="ko-KR" altLang="en-US" sz="3200" dirty="0" smtClean="0"/>
              <a:t>확보</a:t>
            </a:r>
            <a:endParaRPr lang="en-US" altLang="ko-KR" sz="4000" b="1" dirty="0"/>
          </a:p>
          <a:p>
            <a:pPr lvl="1"/>
            <a:r>
              <a:rPr lang="ko-KR" altLang="en-US" dirty="0" smtClean="0"/>
              <a:t>글로벌 </a:t>
            </a:r>
            <a:r>
              <a:rPr lang="ko-KR" altLang="en-US" dirty="0"/>
              <a:t>수준의 실증환경 조성 및 융합 생태계 조성 등을 통한 </a:t>
            </a:r>
            <a:r>
              <a:rPr lang="ko-KR" altLang="en-US" b="1" dirty="0"/>
              <a:t>자율주행차 상용화 기반 </a:t>
            </a:r>
            <a:r>
              <a:rPr lang="ko-KR" altLang="en-US" b="1" dirty="0" smtClean="0"/>
              <a:t>구축</a:t>
            </a:r>
            <a:endParaRPr lang="ko-KR" altLang="en-US" sz="1500" dirty="0"/>
          </a:p>
          <a:p>
            <a:pPr lvl="5"/>
            <a:r>
              <a:rPr lang="en-US" altLang="ko-KR" sz="3200" b="1" dirty="0" smtClean="0"/>
              <a:t>(</a:t>
            </a:r>
            <a:r>
              <a:rPr lang="ko-KR" altLang="en-US" sz="3200" b="1" dirty="0"/>
              <a:t>실증환경</a:t>
            </a:r>
            <a:r>
              <a:rPr lang="en-US" altLang="ko-KR" sz="3200" b="1" dirty="0"/>
              <a:t>)</a:t>
            </a:r>
            <a:r>
              <a:rPr lang="ko-KR" altLang="en-US" sz="3200" dirty="0"/>
              <a:t> 대구 규제프리존과 연계한 핵심부품 자율주행 실도로 실증</a:t>
            </a:r>
            <a:r>
              <a:rPr lang="en-US" altLang="ko-KR" sz="2800" dirty="0"/>
              <a:t>(’20)</a:t>
            </a:r>
            <a:r>
              <a:rPr lang="ko-KR" altLang="en-US" sz="3200" dirty="0"/>
              <a:t>과 ‘</a:t>
            </a:r>
            <a:r>
              <a:rPr lang="en-US" altLang="ko-KR" sz="3200" dirty="0"/>
              <a:t>Negative’ </a:t>
            </a:r>
            <a:r>
              <a:rPr lang="ko-KR" altLang="en-US" sz="3200" dirty="0"/>
              <a:t>방식의 규제완화로</a:t>
            </a:r>
            <a:r>
              <a:rPr lang="ko-KR" altLang="en-US" sz="3200" b="1" dirty="0"/>
              <a:t> 자율주행 상용화에 선제적 </a:t>
            </a:r>
            <a:r>
              <a:rPr lang="ko-KR" altLang="en-US" sz="3200" b="1" dirty="0" smtClean="0"/>
              <a:t>대응</a:t>
            </a:r>
            <a:endParaRPr lang="ko-KR" altLang="en-US" sz="800" dirty="0"/>
          </a:p>
          <a:p>
            <a:pPr lvl="7"/>
            <a:r>
              <a:rPr lang="ko-KR" altLang="en-US" sz="2800" dirty="0"/>
              <a:t>   </a:t>
            </a:r>
            <a:r>
              <a:rPr lang="en-US" altLang="ko-KR" sz="2800" dirty="0"/>
              <a:t>-</a:t>
            </a:r>
            <a:r>
              <a:rPr lang="ko-KR" altLang="en-US" sz="2800" b="1" dirty="0"/>
              <a:t> </a:t>
            </a:r>
            <a:r>
              <a:rPr lang="en-US" altLang="ko-KR" sz="2800" b="1" dirty="0"/>
              <a:t>(</a:t>
            </a:r>
            <a:r>
              <a:rPr lang="ko-KR" altLang="en-US" sz="2800" b="1" dirty="0"/>
              <a:t>융합생태계</a:t>
            </a:r>
            <a:r>
              <a:rPr lang="en-US" altLang="ko-KR" sz="2800" b="1" dirty="0"/>
              <a:t>)</a:t>
            </a:r>
            <a:r>
              <a:rPr lang="ko-KR" altLang="en-US" sz="2800" dirty="0"/>
              <a:t> </a:t>
            </a:r>
            <a:r>
              <a:rPr lang="ko-KR" altLang="en-US" sz="2800" b="1" dirty="0"/>
              <a:t>“자동차 융합 얼라이언스”</a:t>
            </a:r>
            <a:r>
              <a:rPr lang="ko-KR" altLang="en-US" sz="2800" dirty="0"/>
              <a:t>를 통한 자동차</a:t>
            </a:r>
            <a:r>
              <a:rPr lang="en-US" altLang="ko-KR" sz="2800" dirty="0"/>
              <a:t>-ICT</a:t>
            </a:r>
            <a:r>
              <a:rPr lang="ko-KR" altLang="en-US" sz="2800" dirty="0"/>
              <a:t>간 협업 활성화와 </a:t>
            </a:r>
            <a:r>
              <a:rPr lang="en-US" altLang="ko-KR" sz="2800" dirty="0"/>
              <a:t>R&amp;D, </a:t>
            </a:r>
            <a:r>
              <a:rPr lang="ko-KR" altLang="en-US" sz="2800" dirty="0"/>
              <a:t>실증사업을 매개로 한 산업간 융합의 활성화를 </a:t>
            </a:r>
            <a:r>
              <a:rPr lang="ko-KR" altLang="en-US" sz="2800" dirty="0" smtClean="0"/>
              <a:t>지원</a:t>
            </a:r>
            <a:endParaRPr lang="ko-KR" altLang="en-US" sz="2800" dirty="0"/>
          </a:p>
        </p:txBody>
      </p:sp>
      <p:sp>
        <p:nvSpPr>
          <p:cNvPr id="3" name="제목 2"/>
          <p:cNvSpPr>
            <a:spLocks noGrp="1"/>
          </p:cNvSpPr>
          <p:nvPr>
            <p:ph type="title"/>
          </p:nvPr>
        </p:nvSpPr>
        <p:spPr/>
        <p:txBody>
          <a:bodyPr/>
          <a:lstStyle/>
          <a:p>
            <a:r>
              <a:rPr kumimoji="1" lang="ko-KR" altLang="en-US" dirty="0" smtClean="0"/>
              <a:t>자율주행차</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11</a:t>
            </a:fld>
            <a:endParaRPr lang="en-US" altLang="ko-KR"/>
          </a:p>
        </p:txBody>
      </p:sp>
    </p:spTree>
    <p:extLst>
      <p:ext uri="{BB962C8B-B14F-4D97-AF65-F5344CB8AC3E}">
        <p14:creationId xmlns:p14="http://schemas.microsoft.com/office/powerpoint/2010/main" val="184668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kumimoji="1" lang="ko-KR" altLang="en-US" dirty="0" smtClean="0"/>
              <a:t>신경망이 다른 신경망을 설계</a:t>
            </a:r>
            <a:endParaRPr kumimoji="1" lang="en-US" altLang="ko-KR" dirty="0" smtClean="0"/>
          </a:p>
          <a:p>
            <a:r>
              <a:rPr kumimoji="1" lang="ko-KR" altLang="en-US" dirty="0" smtClean="0"/>
              <a:t>인간은 아이디어만 내면 된다</a:t>
            </a:r>
            <a:endParaRPr kumimoji="1" lang="ko-KR" altLang="en-US" dirty="0"/>
          </a:p>
        </p:txBody>
      </p:sp>
      <p:sp>
        <p:nvSpPr>
          <p:cNvPr id="3" name="제목 2"/>
          <p:cNvSpPr>
            <a:spLocks noGrp="1"/>
          </p:cNvSpPr>
          <p:nvPr>
            <p:ph type="title"/>
          </p:nvPr>
        </p:nvSpPr>
        <p:spPr/>
        <p:txBody>
          <a:bodyPr/>
          <a:lstStyle/>
          <a:p>
            <a:r>
              <a:rPr kumimoji="1" lang="ko-KR" altLang="en-US" dirty="0" smtClean="0"/>
              <a:t>구글 </a:t>
            </a:r>
            <a:r>
              <a:rPr kumimoji="1" lang="en-US" altLang="ko-KR" dirty="0" smtClean="0"/>
              <a:t>Auto</a:t>
            </a:r>
            <a:r>
              <a:rPr kumimoji="1" lang="ko-KR" altLang="en-US" dirty="0" smtClean="0"/>
              <a:t> </a:t>
            </a:r>
            <a:r>
              <a:rPr kumimoji="1" lang="en-US" altLang="ko-KR" dirty="0" smtClean="0"/>
              <a:t>Machine</a:t>
            </a:r>
            <a:r>
              <a:rPr kumimoji="1" lang="ko-KR" altLang="en-US" dirty="0" smtClean="0"/>
              <a:t> </a:t>
            </a:r>
            <a:r>
              <a:rPr kumimoji="1" lang="en-US" altLang="ko-KR" dirty="0" smtClean="0"/>
              <a:t>Learning</a:t>
            </a:r>
            <a:r>
              <a:rPr kumimoji="1" lang="ko-KR" altLang="en-US" dirty="0" smtClean="0"/>
              <a:t>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12</a:t>
            </a:fld>
            <a:endParaRPr lang="en-US" altLang="ko-KR"/>
          </a:p>
        </p:txBody>
      </p:sp>
    </p:spTree>
    <p:extLst>
      <p:ext uri="{BB962C8B-B14F-4D97-AF65-F5344CB8AC3E}">
        <p14:creationId xmlns:p14="http://schemas.microsoft.com/office/powerpoint/2010/main" val="24164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smart thermostats, smoke and carbon monoxide detectors and most recently security cameras </a:t>
            </a:r>
          </a:p>
          <a:p>
            <a:r>
              <a:rPr lang="en-US" altLang="ko-KR" dirty="0"/>
              <a:t>operating system for the home </a:t>
            </a:r>
            <a:endParaRPr lang="en-US" altLang="ko-KR" dirty="0" smtClean="0"/>
          </a:p>
          <a:p>
            <a:r>
              <a:rPr lang="en-US" altLang="ko-KR" dirty="0" smtClean="0"/>
              <a:t>and </a:t>
            </a:r>
            <a:r>
              <a:rPr lang="en-US" altLang="ko-KR" dirty="0"/>
              <a:t>electric savings </a:t>
            </a:r>
            <a:r>
              <a:rPr lang="en-US" altLang="ko-KR" dirty="0" smtClean="0"/>
              <a:t>10</a:t>
            </a:r>
            <a:r>
              <a:rPr lang="en-US" altLang="ko-KR" dirty="0"/>
              <a:t>%-12% of heating </a:t>
            </a:r>
            <a:r>
              <a:rPr lang="en-US" altLang="ko-KR" dirty="0" smtClean="0"/>
              <a:t>usage,</a:t>
            </a:r>
            <a:r>
              <a:rPr lang="ko-KR" altLang="en-US" dirty="0" smtClean="0"/>
              <a:t> </a:t>
            </a:r>
            <a:r>
              <a:rPr lang="en-US" altLang="ko-KR" dirty="0" smtClean="0"/>
              <a:t>15</a:t>
            </a:r>
            <a:r>
              <a:rPr lang="en-US" altLang="ko-KR" dirty="0"/>
              <a:t>% of cooling </a:t>
            </a:r>
            <a:r>
              <a:rPr lang="en-US" altLang="ko-KR" dirty="0" smtClean="0"/>
              <a:t>usage</a:t>
            </a:r>
          </a:p>
          <a:p>
            <a:r>
              <a:rPr kumimoji="1" lang="ko-KR" altLang="en-US" dirty="0" smtClean="0"/>
              <a:t>가정에서 에너지 제어에 있어 편안함과 편리함을 제공했다</a:t>
            </a:r>
            <a:endParaRPr kumimoji="1" lang="en-US" altLang="ko-KR" dirty="0" smtClean="0"/>
          </a:p>
          <a:p>
            <a:pPr lvl="2"/>
            <a:r>
              <a:rPr kumimoji="1" lang="en-US" altLang="ko-KR" dirty="0"/>
              <a:t>https://</a:t>
            </a:r>
            <a:r>
              <a:rPr kumimoji="1" lang="en-US" altLang="ko-KR" dirty="0" err="1"/>
              <a:t>nest.com</a:t>
            </a:r>
            <a:r>
              <a:rPr kumimoji="1" lang="en-US" altLang="ko-KR" dirty="0"/>
              <a:t>/downloads/press/documents/energy-savings-white-</a:t>
            </a:r>
            <a:r>
              <a:rPr kumimoji="1" lang="en-US" altLang="ko-KR" dirty="0" err="1"/>
              <a:t>paper.pdf</a:t>
            </a:r>
            <a:endParaRPr kumimoji="1" lang="en-US" altLang="ko-KR" dirty="0"/>
          </a:p>
          <a:p>
            <a:endParaRPr kumimoji="1" lang="en-US" altLang="ko-KR" dirty="0" smtClean="0"/>
          </a:p>
          <a:p>
            <a:endParaRPr kumimoji="1" lang="en-US" altLang="ko-KR" dirty="0"/>
          </a:p>
          <a:p>
            <a:endParaRPr kumimoji="1" lang="en-US" altLang="ko-KR" dirty="0" smtClean="0"/>
          </a:p>
          <a:p>
            <a:endParaRPr kumimoji="1" lang="en-US" altLang="ko-KR" dirty="0"/>
          </a:p>
          <a:p>
            <a:endParaRPr kumimoji="1" lang="en-US" altLang="ko-KR" dirty="0" smtClean="0"/>
          </a:p>
          <a:p>
            <a:endParaRPr kumimoji="1" lang="en-US" altLang="ko-KR" dirty="0"/>
          </a:p>
          <a:p>
            <a:endParaRPr kumimoji="1" lang="ko-KR" altLang="en-US" dirty="0"/>
          </a:p>
        </p:txBody>
      </p:sp>
      <p:sp>
        <p:nvSpPr>
          <p:cNvPr id="3" name="제목 2"/>
          <p:cNvSpPr>
            <a:spLocks noGrp="1"/>
          </p:cNvSpPr>
          <p:nvPr>
            <p:ph type="title"/>
          </p:nvPr>
        </p:nvSpPr>
        <p:spPr/>
        <p:txBody>
          <a:bodyPr/>
          <a:lstStyle/>
          <a:p>
            <a:r>
              <a:rPr kumimoji="1" lang="en-US" altLang="ko-KR" dirty="0" smtClean="0"/>
              <a:t>Nest</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13</a:t>
            </a:fld>
            <a:endParaRPr lang="en-US" altLang="ko-KR"/>
          </a:p>
        </p:txBody>
      </p:sp>
    </p:spTree>
    <p:extLst>
      <p:ext uri="{BB962C8B-B14F-4D97-AF65-F5344CB8AC3E}">
        <p14:creationId xmlns:p14="http://schemas.microsoft.com/office/powerpoint/2010/main" val="157594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smtClean="0"/>
              <a:t>Hands-on</a:t>
            </a:r>
            <a:endParaRPr lang="ko-KR" altLang="en-US" dirty="0"/>
          </a:p>
        </p:txBody>
      </p:sp>
      <p:sp>
        <p:nvSpPr>
          <p:cNvPr id="3" name="부제목 2"/>
          <p:cNvSpPr>
            <a:spLocks noGrp="1"/>
          </p:cNvSpPr>
          <p:nvPr>
            <p:ph type="subTitle" idx="1"/>
          </p:nvPr>
        </p:nvSpPr>
        <p:spPr/>
        <p:txBody>
          <a:bodyPr/>
          <a:lstStyle/>
          <a:p>
            <a:endParaRPr lang="ko-KR" altLang="en-US"/>
          </a:p>
        </p:txBody>
      </p:sp>
      <p:sp>
        <p:nvSpPr>
          <p:cNvPr id="2" name="슬라이드 번호 개체 틀 1"/>
          <p:cNvSpPr>
            <a:spLocks noGrp="1"/>
          </p:cNvSpPr>
          <p:nvPr>
            <p:ph type="sldNum" sz="quarter" idx="4"/>
          </p:nvPr>
        </p:nvSpPr>
        <p:spPr/>
        <p:txBody>
          <a:bodyPr/>
          <a:lstStyle/>
          <a:p>
            <a:fld id="{86CB4B4D-7CA3-9044-876B-883B54F8677D}" type="slidenum">
              <a:rPr lang="en-US" altLang="ko-KR" smtClean="0"/>
              <a:t>14</a:t>
            </a:fld>
            <a:endParaRPr lang="en-US" altLang="ko-KR"/>
          </a:p>
        </p:txBody>
      </p:sp>
    </p:spTree>
    <p:extLst>
      <p:ext uri="{BB962C8B-B14F-4D97-AF65-F5344CB8AC3E}">
        <p14:creationId xmlns:p14="http://schemas.microsoft.com/office/powerpoint/2010/main" val="210731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smtClean="0"/>
              <a:t>In Batch </a:t>
            </a:r>
            <a:r>
              <a:rPr lang="en-US" altLang="ko-KR" dirty="0"/>
              <a:t>Gradient </a:t>
            </a:r>
            <a:r>
              <a:rPr lang="en-US" altLang="ko-KR" dirty="0" smtClean="0"/>
              <a:t>Descent: </a:t>
            </a:r>
            <a:r>
              <a:rPr lang="en-US" altLang="ko-KR" dirty="0"/>
              <a:t>uses the whole training set to compute the gradients at every step </a:t>
            </a:r>
            <a:endParaRPr lang="en-US" altLang="ko-KR" dirty="0" smtClean="0"/>
          </a:p>
          <a:p>
            <a:pPr lvl="1"/>
            <a:r>
              <a:rPr lang="en-US" altLang="ko-KR" dirty="0"/>
              <a:t>makes it very slow </a:t>
            </a:r>
          </a:p>
          <a:p>
            <a:r>
              <a:rPr lang="en-US" altLang="ko-KR" i="1" dirty="0" smtClean="0"/>
              <a:t>In Stochastic </a:t>
            </a:r>
            <a:r>
              <a:rPr lang="en-US" altLang="ko-KR" i="1" dirty="0"/>
              <a:t>Gradient </a:t>
            </a:r>
            <a:r>
              <a:rPr lang="en-US" altLang="ko-KR" i="1" dirty="0" smtClean="0"/>
              <a:t>Descent: </a:t>
            </a:r>
            <a:r>
              <a:rPr lang="en-US" altLang="ko-KR" dirty="0"/>
              <a:t>picks </a:t>
            </a:r>
            <a:r>
              <a:rPr lang="en-US" altLang="ko-KR" dirty="0">
                <a:solidFill>
                  <a:srgbClr val="FF0000"/>
                </a:solidFill>
              </a:rPr>
              <a:t>a</a:t>
            </a:r>
            <a:r>
              <a:rPr lang="en-US" altLang="ko-KR" dirty="0"/>
              <a:t> random instance in the training set at every step </a:t>
            </a:r>
            <a:endParaRPr lang="en-US" altLang="ko-KR" dirty="0" smtClean="0"/>
          </a:p>
          <a:p>
            <a:pPr lvl="1"/>
            <a:r>
              <a:rPr lang="en-US" altLang="ko-KR" dirty="0"/>
              <a:t>f</a:t>
            </a:r>
            <a:r>
              <a:rPr lang="en-US" altLang="ko-KR" dirty="0" smtClean="0"/>
              <a:t>ast !</a:t>
            </a:r>
          </a:p>
          <a:p>
            <a:pPr lvl="1"/>
            <a:r>
              <a:rPr lang="en-US" altLang="ko-KR" dirty="0" smtClean="0"/>
              <a:t>can </a:t>
            </a:r>
            <a:r>
              <a:rPr lang="en-US" altLang="ko-KR" dirty="0"/>
              <a:t>actually help the algorithm jump out of local minima </a:t>
            </a:r>
          </a:p>
          <a:p>
            <a:pPr lvl="1"/>
            <a:endParaRPr lang="en-US" altLang="ko-KR" dirty="0"/>
          </a:p>
        </p:txBody>
      </p:sp>
      <p:sp>
        <p:nvSpPr>
          <p:cNvPr id="3" name="제목 2"/>
          <p:cNvSpPr>
            <a:spLocks noGrp="1"/>
          </p:cNvSpPr>
          <p:nvPr>
            <p:ph type="title"/>
          </p:nvPr>
        </p:nvSpPr>
        <p:spPr/>
        <p:txBody>
          <a:bodyPr/>
          <a:lstStyle/>
          <a:p>
            <a:r>
              <a:rPr lang="en-US" altLang="ko-KR" dirty="0"/>
              <a:t>Stochastic Gradient Descent </a:t>
            </a:r>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15</a:t>
            </a:fld>
            <a:endParaRPr lang="en-US" altLang="ko-KR"/>
          </a:p>
        </p:txBody>
      </p:sp>
      <p:pic>
        <p:nvPicPr>
          <p:cNvPr id="5" name="그림 4"/>
          <p:cNvPicPr>
            <a:picLocks noChangeAspect="1"/>
          </p:cNvPicPr>
          <p:nvPr/>
        </p:nvPicPr>
        <p:blipFill>
          <a:blip r:embed="rId2"/>
          <a:stretch>
            <a:fillRect/>
          </a:stretch>
        </p:blipFill>
        <p:spPr>
          <a:xfrm>
            <a:off x="5777607" y="7134195"/>
            <a:ext cx="6447036" cy="4733267"/>
          </a:xfrm>
          <a:prstGeom prst="rect">
            <a:avLst/>
          </a:prstGeom>
        </p:spPr>
      </p:pic>
    </p:spTree>
    <p:extLst>
      <p:ext uri="{BB962C8B-B14F-4D97-AF65-F5344CB8AC3E}">
        <p14:creationId xmlns:p14="http://schemas.microsoft.com/office/powerpoint/2010/main" val="1428495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i="1" dirty="0"/>
              <a:t>simulated annealing </a:t>
            </a:r>
            <a:endParaRPr lang="en-US" altLang="ko-KR" dirty="0"/>
          </a:p>
          <a:p>
            <a:pPr lvl="1"/>
            <a:r>
              <a:rPr lang="en-US" altLang="ko-KR" dirty="0"/>
              <a:t>gradually reduce the learning rate </a:t>
            </a:r>
          </a:p>
          <a:p>
            <a:pPr lvl="1"/>
            <a:r>
              <a:rPr kumimoji="1" lang="en-US" altLang="ko-KR" dirty="0" smtClean="0"/>
              <a:t>Via </a:t>
            </a:r>
            <a:r>
              <a:rPr lang="en-US" altLang="ko-KR" i="1" dirty="0"/>
              <a:t>learning schedule </a:t>
            </a:r>
            <a:endParaRPr lang="en-US" altLang="ko-KR" dirty="0"/>
          </a:p>
          <a:p>
            <a:pPr lvl="1"/>
            <a:endParaRPr kumimoji="1" lang="ko-KR" altLang="en-US" dirty="0"/>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16</a:t>
            </a:fld>
            <a:endParaRPr lang="en-US" altLang="ko-KR"/>
          </a:p>
        </p:txBody>
      </p:sp>
      <p:pic>
        <p:nvPicPr>
          <p:cNvPr id="5" name="그림 4"/>
          <p:cNvPicPr>
            <a:picLocks noChangeAspect="1"/>
          </p:cNvPicPr>
          <p:nvPr/>
        </p:nvPicPr>
        <p:blipFill>
          <a:blip r:embed="rId2"/>
          <a:stretch>
            <a:fillRect/>
          </a:stretch>
        </p:blipFill>
        <p:spPr>
          <a:xfrm>
            <a:off x="1872332" y="4500586"/>
            <a:ext cx="12465109" cy="6812827"/>
          </a:xfrm>
          <a:prstGeom prst="rect">
            <a:avLst/>
          </a:prstGeom>
        </p:spPr>
      </p:pic>
      <p:pic>
        <p:nvPicPr>
          <p:cNvPr id="6" name="그림 5"/>
          <p:cNvPicPr>
            <a:picLocks noChangeAspect="1"/>
          </p:cNvPicPr>
          <p:nvPr/>
        </p:nvPicPr>
        <p:blipFill>
          <a:blip r:embed="rId3"/>
          <a:stretch>
            <a:fillRect/>
          </a:stretch>
        </p:blipFill>
        <p:spPr>
          <a:xfrm>
            <a:off x="12692811" y="10199314"/>
            <a:ext cx="4083279" cy="1617903"/>
          </a:xfrm>
          <a:prstGeom prst="rect">
            <a:avLst/>
          </a:prstGeom>
        </p:spPr>
      </p:pic>
    </p:spTree>
    <p:extLst>
      <p:ext uri="{BB962C8B-B14F-4D97-AF65-F5344CB8AC3E}">
        <p14:creationId xmlns:p14="http://schemas.microsoft.com/office/powerpoint/2010/main" val="507827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Linear Regression using SGD </a:t>
            </a:r>
          </a:p>
          <a:p>
            <a:pPr lvl="1"/>
            <a:r>
              <a:rPr lang="en-US" altLang="ko-KR" dirty="0"/>
              <a:t>optimizing the squared error cost function </a:t>
            </a:r>
          </a:p>
          <a:p>
            <a:pPr lvl="1"/>
            <a:r>
              <a:rPr lang="en-US" altLang="ko-KR" dirty="0"/>
              <a:t>does not use any regularization (</a:t>
            </a:r>
            <a:r>
              <a:rPr lang="en-US" altLang="ko-KR" dirty="0" smtClean="0"/>
              <a:t>penalty=None) </a:t>
            </a:r>
            <a:endParaRPr lang="en-US" altLang="ko-KR" dirty="0"/>
          </a:p>
          <a:p>
            <a:pPr lvl="1"/>
            <a:endParaRPr kumimoji="1" lang="ko-KR" altLang="en-US" dirty="0"/>
          </a:p>
        </p:txBody>
      </p:sp>
      <p:sp>
        <p:nvSpPr>
          <p:cNvPr id="3" name="제목 2"/>
          <p:cNvSpPr>
            <a:spLocks noGrp="1"/>
          </p:cNvSpPr>
          <p:nvPr>
            <p:ph type="title"/>
          </p:nvPr>
        </p:nvSpPr>
        <p:spPr/>
        <p:txBody>
          <a:bodyPr>
            <a:normAutofit/>
          </a:bodyPr>
          <a:lstStyle/>
          <a:p>
            <a:r>
              <a:rPr lang="en-US" altLang="ko-KR" dirty="0" err="1" smtClean="0"/>
              <a:t>SGDRegressor</a:t>
            </a:r>
            <a:r>
              <a:rPr lang="en-US" altLang="ko-KR" dirty="0" smtClean="0"/>
              <a:t>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17</a:t>
            </a:fld>
            <a:endParaRPr lang="en-US" altLang="ko-KR"/>
          </a:p>
        </p:txBody>
      </p:sp>
      <p:pic>
        <p:nvPicPr>
          <p:cNvPr id="5" name="그림 4"/>
          <p:cNvPicPr>
            <a:picLocks noChangeAspect="1"/>
          </p:cNvPicPr>
          <p:nvPr/>
        </p:nvPicPr>
        <p:blipFill>
          <a:blip r:embed="rId2"/>
          <a:stretch>
            <a:fillRect/>
          </a:stretch>
        </p:blipFill>
        <p:spPr>
          <a:xfrm>
            <a:off x="1728316" y="4500587"/>
            <a:ext cx="14083165" cy="1872208"/>
          </a:xfrm>
          <a:prstGeom prst="rect">
            <a:avLst/>
          </a:prstGeom>
        </p:spPr>
      </p:pic>
      <p:pic>
        <p:nvPicPr>
          <p:cNvPr id="6" name="그림 5"/>
          <p:cNvPicPr>
            <a:picLocks noChangeAspect="1"/>
          </p:cNvPicPr>
          <p:nvPr/>
        </p:nvPicPr>
        <p:blipFill>
          <a:blip r:embed="rId3"/>
          <a:stretch>
            <a:fillRect/>
          </a:stretch>
        </p:blipFill>
        <p:spPr>
          <a:xfrm>
            <a:off x="1944341" y="6347062"/>
            <a:ext cx="12559188" cy="1365954"/>
          </a:xfrm>
          <a:prstGeom prst="rect">
            <a:avLst/>
          </a:prstGeom>
        </p:spPr>
      </p:pic>
    </p:spTree>
    <p:extLst>
      <p:ext uri="{BB962C8B-B14F-4D97-AF65-F5344CB8AC3E}">
        <p14:creationId xmlns:p14="http://schemas.microsoft.com/office/powerpoint/2010/main" val="1537052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computes the gradients on small random sets of instances </a:t>
            </a:r>
          </a:p>
          <a:p>
            <a:pPr lvl="1"/>
            <a:r>
              <a:rPr lang="en-US" altLang="ko-KR" dirty="0"/>
              <a:t>performance boost from hardware optimization of matrix operations, especially when using </a:t>
            </a:r>
            <a:r>
              <a:rPr lang="en-US" altLang="ko-KR" dirty="0" smtClean="0"/>
              <a:t>GPUs</a:t>
            </a:r>
            <a:endParaRPr lang="en-US" altLang="ko-KR" dirty="0"/>
          </a:p>
          <a:p>
            <a:pPr lvl="1"/>
            <a:endParaRPr kumimoji="1" lang="ko-KR" altLang="en-US" dirty="0"/>
          </a:p>
        </p:txBody>
      </p:sp>
      <p:sp>
        <p:nvSpPr>
          <p:cNvPr id="3" name="제목 2"/>
          <p:cNvSpPr>
            <a:spLocks noGrp="1"/>
          </p:cNvSpPr>
          <p:nvPr>
            <p:ph type="title"/>
          </p:nvPr>
        </p:nvSpPr>
        <p:spPr/>
        <p:txBody>
          <a:bodyPr>
            <a:normAutofit/>
          </a:bodyPr>
          <a:lstStyle/>
          <a:p>
            <a:r>
              <a:rPr lang="en-US" altLang="ko-KR" dirty="0"/>
              <a:t>Mini-batch Gradient Descent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18</a:t>
            </a:fld>
            <a:endParaRPr lang="en-US" altLang="ko-KR"/>
          </a:p>
        </p:txBody>
      </p:sp>
      <p:pic>
        <p:nvPicPr>
          <p:cNvPr id="5" name="그림 4"/>
          <p:cNvPicPr>
            <a:picLocks noChangeAspect="1"/>
          </p:cNvPicPr>
          <p:nvPr/>
        </p:nvPicPr>
        <p:blipFill>
          <a:blip r:embed="rId2"/>
          <a:stretch>
            <a:fillRect/>
          </a:stretch>
        </p:blipFill>
        <p:spPr>
          <a:xfrm>
            <a:off x="3960565" y="4928997"/>
            <a:ext cx="9744190" cy="6124318"/>
          </a:xfrm>
          <a:prstGeom prst="rect">
            <a:avLst/>
          </a:prstGeom>
        </p:spPr>
      </p:pic>
    </p:spTree>
    <p:extLst>
      <p:ext uri="{BB962C8B-B14F-4D97-AF65-F5344CB8AC3E}">
        <p14:creationId xmlns:p14="http://schemas.microsoft.com/office/powerpoint/2010/main" val="1464310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add powers of each feature as new features </a:t>
            </a:r>
          </a:p>
          <a:p>
            <a:endParaRPr kumimoji="1" lang="ko-KR" altLang="en-US" dirty="0"/>
          </a:p>
        </p:txBody>
      </p:sp>
      <p:sp>
        <p:nvSpPr>
          <p:cNvPr id="3" name="제목 2"/>
          <p:cNvSpPr>
            <a:spLocks noGrp="1"/>
          </p:cNvSpPr>
          <p:nvPr>
            <p:ph type="title"/>
          </p:nvPr>
        </p:nvSpPr>
        <p:spPr/>
        <p:txBody>
          <a:bodyPr>
            <a:normAutofit/>
          </a:bodyPr>
          <a:lstStyle/>
          <a:p>
            <a:r>
              <a:rPr lang="en-US" altLang="ko-KR" dirty="0"/>
              <a:t>Polynomial Regression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19</a:t>
            </a:fld>
            <a:endParaRPr lang="en-US" altLang="ko-KR"/>
          </a:p>
        </p:txBody>
      </p:sp>
      <p:pic>
        <p:nvPicPr>
          <p:cNvPr id="5" name="그림 4"/>
          <p:cNvPicPr>
            <a:picLocks noChangeAspect="1"/>
          </p:cNvPicPr>
          <p:nvPr/>
        </p:nvPicPr>
        <p:blipFill>
          <a:blip r:embed="rId2"/>
          <a:stretch>
            <a:fillRect/>
          </a:stretch>
        </p:blipFill>
        <p:spPr>
          <a:xfrm>
            <a:off x="1080245" y="3204442"/>
            <a:ext cx="7922156" cy="1298977"/>
          </a:xfrm>
          <a:prstGeom prst="rect">
            <a:avLst/>
          </a:prstGeom>
        </p:spPr>
      </p:pic>
      <p:pic>
        <p:nvPicPr>
          <p:cNvPr id="6" name="그림 5"/>
          <p:cNvPicPr>
            <a:picLocks noChangeAspect="1"/>
          </p:cNvPicPr>
          <p:nvPr/>
        </p:nvPicPr>
        <p:blipFill>
          <a:blip r:embed="rId3"/>
          <a:stretch>
            <a:fillRect/>
          </a:stretch>
        </p:blipFill>
        <p:spPr>
          <a:xfrm>
            <a:off x="10160953" y="3068637"/>
            <a:ext cx="7010400" cy="4470400"/>
          </a:xfrm>
          <a:prstGeom prst="rect">
            <a:avLst/>
          </a:prstGeom>
        </p:spPr>
      </p:pic>
      <p:pic>
        <p:nvPicPr>
          <p:cNvPr id="7" name="그림 6"/>
          <p:cNvPicPr>
            <a:picLocks noChangeAspect="1"/>
          </p:cNvPicPr>
          <p:nvPr/>
        </p:nvPicPr>
        <p:blipFill>
          <a:blip r:embed="rId4"/>
          <a:stretch>
            <a:fillRect/>
          </a:stretch>
        </p:blipFill>
        <p:spPr>
          <a:xfrm>
            <a:off x="1198803" y="4783379"/>
            <a:ext cx="9026458" cy="2369822"/>
          </a:xfrm>
          <a:prstGeom prst="rect">
            <a:avLst/>
          </a:prstGeom>
        </p:spPr>
      </p:pic>
      <p:pic>
        <p:nvPicPr>
          <p:cNvPr id="8" name="그림 7"/>
          <p:cNvPicPr>
            <a:picLocks noChangeAspect="1"/>
          </p:cNvPicPr>
          <p:nvPr/>
        </p:nvPicPr>
        <p:blipFill>
          <a:blip r:embed="rId5"/>
          <a:stretch>
            <a:fillRect/>
          </a:stretch>
        </p:blipFill>
        <p:spPr>
          <a:xfrm>
            <a:off x="1296269" y="7162135"/>
            <a:ext cx="8676337" cy="1514916"/>
          </a:xfrm>
          <a:prstGeom prst="rect">
            <a:avLst/>
          </a:prstGeom>
        </p:spPr>
      </p:pic>
      <p:pic>
        <p:nvPicPr>
          <p:cNvPr id="9" name="그림 8"/>
          <p:cNvPicPr>
            <a:picLocks noChangeAspect="1"/>
          </p:cNvPicPr>
          <p:nvPr/>
        </p:nvPicPr>
        <p:blipFill>
          <a:blip r:embed="rId6"/>
          <a:stretch>
            <a:fillRect/>
          </a:stretch>
        </p:blipFill>
        <p:spPr>
          <a:xfrm>
            <a:off x="10253346" y="7623686"/>
            <a:ext cx="6883400" cy="4495800"/>
          </a:xfrm>
          <a:prstGeom prst="rect">
            <a:avLst/>
          </a:prstGeom>
        </p:spPr>
      </p:pic>
      <p:pic>
        <p:nvPicPr>
          <p:cNvPr id="10" name="그림 9"/>
          <p:cNvPicPr>
            <a:picLocks noChangeAspect="1"/>
          </p:cNvPicPr>
          <p:nvPr/>
        </p:nvPicPr>
        <p:blipFill>
          <a:blip r:embed="rId7"/>
          <a:stretch>
            <a:fillRect/>
          </a:stretch>
        </p:blipFill>
        <p:spPr>
          <a:xfrm>
            <a:off x="1360081" y="8957012"/>
            <a:ext cx="4472692" cy="739288"/>
          </a:xfrm>
          <a:prstGeom prst="rect">
            <a:avLst/>
          </a:prstGeom>
        </p:spPr>
      </p:pic>
    </p:spTree>
    <p:extLst>
      <p:ext uri="{BB962C8B-B14F-4D97-AF65-F5344CB8AC3E}">
        <p14:creationId xmlns:p14="http://schemas.microsoft.com/office/powerpoint/2010/main" val="97960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ko-KR" altLang="en-US" dirty="0" smtClean="0"/>
              <a:t>인공지능</a:t>
            </a:r>
            <a:endParaRPr lang="ko-KR" altLang="en-US" dirty="0"/>
          </a:p>
        </p:txBody>
      </p:sp>
      <p:sp>
        <p:nvSpPr>
          <p:cNvPr id="3" name="부제목 2"/>
          <p:cNvSpPr>
            <a:spLocks noGrp="1"/>
          </p:cNvSpPr>
          <p:nvPr>
            <p:ph type="subTitle" idx="1"/>
          </p:nvPr>
        </p:nvSpPr>
        <p:spPr/>
        <p:txBody>
          <a:bodyPr/>
          <a:lstStyle/>
          <a:p>
            <a:endParaRPr lang="ko-KR" altLang="en-US"/>
          </a:p>
        </p:txBody>
      </p:sp>
      <p:sp>
        <p:nvSpPr>
          <p:cNvPr id="2" name="슬라이드 번호 개체 틀 1"/>
          <p:cNvSpPr>
            <a:spLocks noGrp="1"/>
          </p:cNvSpPr>
          <p:nvPr>
            <p:ph type="sldNum" sz="quarter" idx="4"/>
          </p:nvPr>
        </p:nvSpPr>
        <p:spPr/>
        <p:txBody>
          <a:bodyPr/>
          <a:lstStyle/>
          <a:p>
            <a:fld id="{86CB4B4D-7CA3-9044-876B-883B54F8677D}" type="slidenum">
              <a:rPr lang="en-US" altLang="ko-KR" smtClean="0"/>
              <a:t>2</a:t>
            </a:fld>
            <a:endParaRPr lang="en-US" altLang="ko-KR"/>
          </a:p>
        </p:txBody>
      </p:sp>
    </p:spTree>
    <p:extLst>
      <p:ext uri="{BB962C8B-B14F-4D97-AF65-F5344CB8AC3E}">
        <p14:creationId xmlns:p14="http://schemas.microsoft.com/office/powerpoint/2010/main" val="590394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overfitting or </a:t>
            </a:r>
            <a:r>
              <a:rPr lang="en-US" altLang="ko-KR" dirty="0" err="1"/>
              <a:t>underfitting</a:t>
            </a:r>
            <a:r>
              <a:rPr lang="en-US" altLang="ko-KR" dirty="0"/>
              <a:t> </a:t>
            </a:r>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20</a:t>
            </a:fld>
            <a:endParaRPr lang="en-US" altLang="ko-KR"/>
          </a:p>
        </p:txBody>
      </p:sp>
      <p:pic>
        <p:nvPicPr>
          <p:cNvPr id="5" name="그림 4"/>
          <p:cNvPicPr>
            <a:picLocks noChangeAspect="1"/>
          </p:cNvPicPr>
          <p:nvPr/>
        </p:nvPicPr>
        <p:blipFill>
          <a:blip r:embed="rId2"/>
          <a:stretch>
            <a:fillRect/>
          </a:stretch>
        </p:blipFill>
        <p:spPr>
          <a:xfrm>
            <a:off x="2088357" y="3324878"/>
            <a:ext cx="13308957" cy="8570968"/>
          </a:xfrm>
          <a:prstGeom prst="rect">
            <a:avLst/>
          </a:prstGeom>
        </p:spPr>
      </p:pic>
    </p:spTree>
    <p:extLst>
      <p:ext uri="{BB962C8B-B14F-4D97-AF65-F5344CB8AC3E}">
        <p14:creationId xmlns:p14="http://schemas.microsoft.com/office/powerpoint/2010/main" val="1186594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plots of the model’s </a:t>
            </a:r>
            <a:r>
              <a:rPr lang="en-US" altLang="ko-KR" dirty="0" smtClean="0"/>
              <a:t>performance </a:t>
            </a:r>
            <a:r>
              <a:rPr lang="en-US" altLang="ko-KR" dirty="0"/>
              <a:t>on the training set and the validation set as a function of the training set size </a:t>
            </a:r>
          </a:p>
          <a:p>
            <a:r>
              <a:rPr lang="en-US" altLang="ko-KR" dirty="0"/>
              <a:t>If your model is </a:t>
            </a:r>
            <a:r>
              <a:rPr lang="en-US" altLang="ko-KR" dirty="0" err="1"/>
              <a:t>underfitting</a:t>
            </a:r>
            <a:r>
              <a:rPr lang="en-US" altLang="ko-KR" dirty="0"/>
              <a:t> the training data, adding more </a:t>
            </a:r>
            <a:r>
              <a:rPr lang="en-US" altLang="ko-KR" dirty="0" smtClean="0"/>
              <a:t>training </a:t>
            </a:r>
            <a:r>
              <a:rPr lang="en-US" altLang="ko-KR" dirty="0"/>
              <a:t>examples will not help. </a:t>
            </a:r>
            <a:r>
              <a:rPr lang="en-US" altLang="ko-KR" dirty="0" smtClean="0"/>
              <a:t>(linear regression)</a:t>
            </a:r>
          </a:p>
          <a:p>
            <a:pPr lvl="1"/>
            <a:r>
              <a:rPr lang="en-US" altLang="ko-KR" dirty="0" smtClean="0"/>
              <a:t>You </a:t>
            </a:r>
            <a:r>
              <a:rPr lang="en-US" altLang="ko-KR" dirty="0"/>
              <a:t>need to use a </a:t>
            </a:r>
            <a:r>
              <a:rPr lang="en-US" altLang="ko-KR" dirty="0">
                <a:solidFill>
                  <a:srgbClr val="FF0000"/>
                </a:solidFill>
              </a:rPr>
              <a:t>more complex</a:t>
            </a:r>
            <a:r>
              <a:rPr lang="en-US" altLang="ko-KR" dirty="0"/>
              <a:t> model or come up with </a:t>
            </a:r>
            <a:r>
              <a:rPr lang="en-US" altLang="ko-KR" dirty="0">
                <a:solidFill>
                  <a:srgbClr val="FF0000"/>
                </a:solidFill>
              </a:rPr>
              <a:t>better features</a:t>
            </a:r>
            <a:r>
              <a:rPr lang="en-US" altLang="ko-KR" dirty="0"/>
              <a:t>. </a:t>
            </a:r>
          </a:p>
          <a:p>
            <a:endParaRPr kumimoji="1" lang="ko-KR" altLang="en-US" dirty="0"/>
          </a:p>
        </p:txBody>
      </p:sp>
      <p:sp>
        <p:nvSpPr>
          <p:cNvPr id="3" name="제목 2"/>
          <p:cNvSpPr>
            <a:spLocks noGrp="1"/>
          </p:cNvSpPr>
          <p:nvPr>
            <p:ph type="title"/>
          </p:nvPr>
        </p:nvSpPr>
        <p:spPr/>
        <p:txBody>
          <a:bodyPr>
            <a:normAutofit/>
          </a:bodyPr>
          <a:lstStyle/>
          <a:p>
            <a:r>
              <a:rPr lang="en-US" altLang="ko-KR" i="1" dirty="0"/>
              <a:t>learning </a:t>
            </a:r>
            <a:r>
              <a:rPr lang="en-US" altLang="ko-KR" i="1" dirty="0" smtClean="0"/>
              <a:t>curves</a:t>
            </a:r>
            <a:r>
              <a:rPr lang="ko-KR" altLang="en-US" i="1" dirty="0" smtClean="0"/>
              <a:t> </a:t>
            </a:r>
            <a:r>
              <a:rPr lang="en-US" altLang="ko-KR" i="1" dirty="0" smtClean="0"/>
              <a:t>(</a:t>
            </a:r>
            <a:r>
              <a:rPr lang="en-US" altLang="ko-KR" i="1" dirty="0" err="1" smtClean="0"/>
              <a:t>underfitting</a:t>
            </a:r>
            <a:r>
              <a:rPr lang="en-US" altLang="ko-KR" i="1" dirty="0" smtClean="0"/>
              <a:t> case)</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21</a:t>
            </a:fld>
            <a:endParaRPr lang="en-US" altLang="ko-KR"/>
          </a:p>
        </p:txBody>
      </p:sp>
      <p:pic>
        <p:nvPicPr>
          <p:cNvPr id="5" name="그림 4"/>
          <p:cNvPicPr>
            <a:picLocks noChangeAspect="1"/>
          </p:cNvPicPr>
          <p:nvPr/>
        </p:nvPicPr>
        <p:blipFill>
          <a:blip r:embed="rId2"/>
          <a:stretch>
            <a:fillRect/>
          </a:stretch>
        </p:blipFill>
        <p:spPr>
          <a:xfrm>
            <a:off x="4314825" y="6049437"/>
            <a:ext cx="9372600" cy="6134100"/>
          </a:xfrm>
          <a:prstGeom prst="rect">
            <a:avLst/>
          </a:prstGeom>
        </p:spPr>
      </p:pic>
    </p:spTree>
    <p:extLst>
      <p:ext uri="{BB962C8B-B14F-4D97-AF65-F5344CB8AC3E}">
        <p14:creationId xmlns:p14="http://schemas.microsoft.com/office/powerpoint/2010/main" val="1594721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r>
              <a:rPr kumimoji="1" lang="en-US" altLang="ko-KR" dirty="0" smtClean="0"/>
              <a:t>code</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22</a:t>
            </a:fld>
            <a:endParaRPr lang="en-US" altLang="ko-KR"/>
          </a:p>
        </p:txBody>
      </p:sp>
      <p:pic>
        <p:nvPicPr>
          <p:cNvPr id="5" name="그림 4"/>
          <p:cNvPicPr>
            <a:picLocks noChangeAspect="1"/>
          </p:cNvPicPr>
          <p:nvPr/>
        </p:nvPicPr>
        <p:blipFill>
          <a:blip r:embed="rId2"/>
          <a:stretch>
            <a:fillRect/>
          </a:stretch>
        </p:blipFill>
        <p:spPr>
          <a:xfrm>
            <a:off x="932067" y="2916411"/>
            <a:ext cx="16223282" cy="7200800"/>
          </a:xfrm>
          <a:prstGeom prst="rect">
            <a:avLst/>
          </a:prstGeom>
        </p:spPr>
      </p:pic>
      <p:pic>
        <p:nvPicPr>
          <p:cNvPr id="6" name="그림 5"/>
          <p:cNvPicPr>
            <a:picLocks noChangeAspect="1"/>
          </p:cNvPicPr>
          <p:nvPr/>
        </p:nvPicPr>
        <p:blipFill>
          <a:blip r:embed="rId3"/>
          <a:stretch>
            <a:fillRect/>
          </a:stretch>
        </p:blipFill>
        <p:spPr>
          <a:xfrm>
            <a:off x="936229" y="10477251"/>
            <a:ext cx="7026195" cy="1110234"/>
          </a:xfrm>
          <a:prstGeom prst="rect">
            <a:avLst/>
          </a:prstGeom>
        </p:spPr>
      </p:pic>
    </p:spTree>
    <p:extLst>
      <p:ext uri="{BB962C8B-B14F-4D97-AF65-F5344CB8AC3E}">
        <p14:creationId xmlns:p14="http://schemas.microsoft.com/office/powerpoint/2010/main" val="1689249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en-US" altLang="ko-KR" dirty="0" smtClean="0"/>
          </a:p>
          <a:p>
            <a:endParaRPr kumimoji="1" lang="en-US" altLang="ko-KR" dirty="0"/>
          </a:p>
          <a:p>
            <a:endParaRPr kumimoji="1" lang="en-US" altLang="ko-KR" dirty="0" smtClean="0"/>
          </a:p>
          <a:p>
            <a:endParaRPr kumimoji="1" lang="en-US" altLang="ko-KR" dirty="0"/>
          </a:p>
          <a:p>
            <a:endParaRPr kumimoji="1" lang="en-US" altLang="ko-KR" dirty="0" smtClean="0"/>
          </a:p>
          <a:p>
            <a:r>
              <a:rPr kumimoji="1" lang="en-US" altLang="ko-KR" dirty="0" smtClean="0"/>
              <a:t>Use much data!</a:t>
            </a:r>
            <a:endParaRPr kumimoji="1" lang="ko-KR" altLang="en-US" dirty="0"/>
          </a:p>
        </p:txBody>
      </p:sp>
      <p:sp>
        <p:nvSpPr>
          <p:cNvPr id="3" name="제목 2"/>
          <p:cNvSpPr>
            <a:spLocks noGrp="1"/>
          </p:cNvSpPr>
          <p:nvPr>
            <p:ph type="title"/>
          </p:nvPr>
        </p:nvSpPr>
        <p:spPr/>
        <p:txBody>
          <a:bodyPr>
            <a:normAutofit/>
          </a:bodyPr>
          <a:lstStyle/>
          <a:p>
            <a:r>
              <a:rPr lang="en-US" altLang="ko-KR" dirty="0"/>
              <a:t>10th-degree polynomial </a:t>
            </a:r>
            <a:r>
              <a:rPr lang="en-US" altLang="ko-KR" dirty="0" smtClean="0"/>
              <a:t>model(overfitting)</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23</a:t>
            </a:fld>
            <a:endParaRPr lang="en-US" altLang="ko-KR"/>
          </a:p>
        </p:txBody>
      </p:sp>
      <p:pic>
        <p:nvPicPr>
          <p:cNvPr id="5" name="그림 4"/>
          <p:cNvPicPr>
            <a:picLocks noChangeAspect="1"/>
          </p:cNvPicPr>
          <p:nvPr/>
        </p:nvPicPr>
        <p:blipFill>
          <a:blip r:embed="rId2"/>
          <a:stretch>
            <a:fillRect/>
          </a:stretch>
        </p:blipFill>
        <p:spPr>
          <a:xfrm>
            <a:off x="1012825" y="2285047"/>
            <a:ext cx="13644048" cy="3439676"/>
          </a:xfrm>
          <a:prstGeom prst="rect">
            <a:avLst/>
          </a:prstGeom>
        </p:spPr>
      </p:pic>
      <p:pic>
        <p:nvPicPr>
          <p:cNvPr id="6" name="그림 5"/>
          <p:cNvPicPr>
            <a:picLocks noChangeAspect="1"/>
          </p:cNvPicPr>
          <p:nvPr/>
        </p:nvPicPr>
        <p:blipFill>
          <a:blip r:embed="rId3"/>
          <a:stretch>
            <a:fillRect/>
          </a:stretch>
        </p:blipFill>
        <p:spPr>
          <a:xfrm>
            <a:off x="5040685" y="6935610"/>
            <a:ext cx="7155185" cy="4657765"/>
          </a:xfrm>
          <a:prstGeom prst="rect">
            <a:avLst/>
          </a:prstGeom>
        </p:spPr>
      </p:pic>
    </p:spTree>
    <p:extLst>
      <p:ext uri="{BB962C8B-B14F-4D97-AF65-F5344CB8AC3E}">
        <p14:creationId xmlns:p14="http://schemas.microsoft.com/office/powerpoint/2010/main" val="938504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lnSpcReduction="10000"/>
          </a:bodyPr>
          <a:lstStyle/>
          <a:p>
            <a:r>
              <a:rPr lang="en-US" altLang="ko-KR" dirty="0"/>
              <a:t>A</a:t>
            </a:r>
            <a:r>
              <a:rPr lang="en-US" altLang="ko-KR" dirty="0" smtClean="0"/>
              <a:t> </a:t>
            </a:r>
            <a:r>
              <a:rPr lang="en-US" altLang="ko-KR" dirty="0"/>
              <a:t>model’s generalization </a:t>
            </a:r>
            <a:r>
              <a:rPr kumimoji="1" lang="en-US" altLang="ko-KR" dirty="0"/>
              <a:t>e</a:t>
            </a:r>
            <a:r>
              <a:rPr kumimoji="1" lang="en-US" altLang="ko-KR" dirty="0" smtClean="0"/>
              <a:t>rror is composed of:</a:t>
            </a:r>
          </a:p>
          <a:p>
            <a:pPr lvl="1"/>
            <a:r>
              <a:rPr lang="en-US" altLang="ko-KR" i="1" dirty="0"/>
              <a:t>Bias </a:t>
            </a:r>
            <a:endParaRPr lang="en-US" altLang="ko-KR" dirty="0"/>
          </a:p>
          <a:p>
            <a:pPr lvl="2"/>
            <a:r>
              <a:rPr lang="en-US" altLang="ko-KR" dirty="0"/>
              <a:t>due to wrong assumptions </a:t>
            </a:r>
          </a:p>
          <a:p>
            <a:pPr lvl="2"/>
            <a:r>
              <a:rPr lang="en-US" altLang="ko-KR" dirty="0"/>
              <a:t>A high-bias model is most likely to </a:t>
            </a:r>
            <a:r>
              <a:rPr lang="en-US" altLang="ko-KR" dirty="0" err="1"/>
              <a:t>underfit</a:t>
            </a:r>
            <a:r>
              <a:rPr lang="en-US" altLang="ko-KR" dirty="0"/>
              <a:t> the training data </a:t>
            </a:r>
          </a:p>
          <a:p>
            <a:pPr lvl="1"/>
            <a:r>
              <a:rPr lang="en-US" altLang="ko-KR" i="1" dirty="0"/>
              <a:t>Variance </a:t>
            </a:r>
            <a:endParaRPr lang="en-US" altLang="ko-KR" dirty="0"/>
          </a:p>
          <a:p>
            <a:pPr lvl="2"/>
            <a:r>
              <a:rPr lang="en-US" altLang="ko-KR" dirty="0"/>
              <a:t>due to the model’s excessive sensitivity to small variations in the training data </a:t>
            </a:r>
          </a:p>
          <a:p>
            <a:pPr lvl="2"/>
            <a:r>
              <a:rPr lang="en-US" altLang="ko-KR" dirty="0"/>
              <a:t>such as a high-degree pol‐ </a:t>
            </a:r>
            <a:r>
              <a:rPr lang="en-US" altLang="ko-KR" dirty="0" err="1"/>
              <a:t>ynomial</a:t>
            </a:r>
            <a:r>
              <a:rPr lang="en-US" altLang="ko-KR" dirty="0"/>
              <a:t> model </a:t>
            </a:r>
          </a:p>
          <a:p>
            <a:pPr lvl="2"/>
            <a:r>
              <a:rPr lang="en-US" altLang="ko-KR" dirty="0" err="1"/>
              <a:t>overfit</a:t>
            </a:r>
            <a:r>
              <a:rPr lang="en-US" altLang="ko-KR" dirty="0"/>
              <a:t> the training data </a:t>
            </a:r>
          </a:p>
          <a:p>
            <a:pPr lvl="1"/>
            <a:r>
              <a:rPr lang="en-US" altLang="ko-KR" i="1" dirty="0"/>
              <a:t>Irreducible error </a:t>
            </a:r>
            <a:endParaRPr lang="en-US" altLang="ko-KR" dirty="0"/>
          </a:p>
          <a:p>
            <a:pPr lvl="2"/>
            <a:r>
              <a:rPr lang="en-US" altLang="ko-KR" dirty="0"/>
              <a:t>due to the noisiness of the data itself </a:t>
            </a:r>
          </a:p>
          <a:p>
            <a:pPr lvl="2"/>
            <a:r>
              <a:rPr lang="en-US" altLang="ko-KR" dirty="0"/>
              <a:t>clean up the data </a:t>
            </a:r>
          </a:p>
          <a:p>
            <a:r>
              <a:rPr lang="en-US" altLang="ko-KR" dirty="0"/>
              <a:t>Increasing a model’s complexity will typically increase its variance and reduce its bias </a:t>
            </a:r>
          </a:p>
          <a:p>
            <a:pPr lvl="1"/>
            <a:r>
              <a:rPr lang="en-US" altLang="ko-KR" dirty="0"/>
              <a:t>reducing a model’s complexity increases its bias and reduces its </a:t>
            </a:r>
            <a:r>
              <a:rPr lang="en-US" altLang="ko-KR" dirty="0" smtClean="0"/>
              <a:t>variance</a:t>
            </a:r>
            <a:endParaRPr lang="en-US" altLang="ko-KR" dirty="0"/>
          </a:p>
        </p:txBody>
      </p:sp>
      <p:sp>
        <p:nvSpPr>
          <p:cNvPr id="3" name="제목 2"/>
          <p:cNvSpPr>
            <a:spLocks noGrp="1"/>
          </p:cNvSpPr>
          <p:nvPr>
            <p:ph type="title"/>
          </p:nvPr>
        </p:nvSpPr>
        <p:spPr/>
        <p:txBody>
          <a:bodyPr/>
          <a:lstStyle/>
          <a:p>
            <a:r>
              <a:rPr lang="en-US" altLang="ko-KR" dirty="0"/>
              <a:t>The Bias/Variance </a:t>
            </a:r>
            <a:r>
              <a:rPr lang="en-US" altLang="ko-KR" dirty="0" smtClean="0"/>
              <a:t>Tradeoff</a:t>
            </a:r>
            <a:endParaRPr lang="en-US" altLang="ko-KR"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24</a:t>
            </a:fld>
            <a:endParaRPr lang="en-US" altLang="ko-KR"/>
          </a:p>
        </p:txBody>
      </p:sp>
    </p:spTree>
    <p:extLst>
      <p:ext uri="{BB962C8B-B14F-4D97-AF65-F5344CB8AC3E}">
        <p14:creationId xmlns:p14="http://schemas.microsoft.com/office/powerpoint/2010/main" val="1200261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a good way to reduce overfitting </a:t>
            </a:r>
          </a:p>
          <a:p>
            <a:pPr lvl="1"/>
            <a:r>
              <a:rPr lang="en-US" altLang="ko-KR" dirty="0"/>
              <a:t>constrain it </a:t>
            </a:r>
            <a:r>
              <a:rPr lang="en-US" altLang="ko-KR" dirty="0" smtClean="0"/>
              <a:t>(i.e., </a:t>
            </a:r>
            <a:r>
              <a:rPr lang="en-US" altLang="ko-KR" dirty="0"/>
              <a:t>fewer degrees of </a:t>
            </a:r>
            <a:r>
              <a:rPr lang="en-US" altLang="ko-KR" dirty="0" smtClean="0"/>
              <a:t>freedom) </a:t>
            </a:r>
          </a:p>
          <a:p>
            <a:r>
              <a:rPr lang="en-US" altLang="ko-KR" b="1" dirty="0"/>
              <a:t>Ridge Regression </a:t>
            </a:r>
            <a:endParaRPr lang="en-US" altLang="ko-KR" dirty="0"/>
          </a:p>
          <a:p>
            <a:pPr lvl="1"/>
            <a:r>
              <a:rPr lang="en-US" altLang="ko-KR" dirty="0" smtClean="0"/>
              <a:t>a </a:t>
            </a:r>
            <a:r>
              <a:rPr lang="en-US" altLang="ko-KR" i="1" dirty="0"/>
              <a:t>regularization term </a:t>
            </a:r>
            <a:r>
              <a:rPr lang="en-US" altLang="ko-KR" dirty="0" smtClean="0"/>
              <a:t>is </a:t>
            </a:r>
            <a:r>
              <a:rPr lang="en-US" altLang="ko-KR" dirty="0"/>
              <a:t>added to the cost </a:t>
            </a:r>
            <a:r>
              <a:rPr lang="en-US" altLang="ko-KR" dirty="0" smtClean="0"/>
              <a:t>function: </a:t>
            </a:r>
            <a:endParaRPr lang="en-US" altLang="ko-KR" i="1" dirty="0" smtClean="0"/>
          </a:p>
          <a:p>
            <a:pPr lvl="1"/>
            <a:r>
              <a:rPr lang="en-US" altLang="ko-KR" dirty="0">
                <a:solidFill>
                  <a:srgbClr val="FF0000"/>
                </a:solidFill>
              </a:rPr>
              <a:t>keep the model </a:t>
            </a:r>
            <a:r>
              <a:rPr lang="en-US" altLang="ko-KR" dirty="0" smtClean="0">
                <a:solidFill>
                  <a:srgbClr val="FF0000"/>
                </a:solidFill>
              </a:rPr>
              <a:t>weights </a:t>
            </a:r>
            <a:r>
              <a:rPr lang="en-US" altLang="ko-KR" dirty="0">
                <a:solidFill>
                  <a:srgbClr val="FF0000"/>
                </a:solidFill>
              </a:rPr>
              <a:t>as small as possible</a:t>
            </a:r>
            <a:r>
              <a:rPr lang="en-US" altLang="ko-KR" dirty="0"/>
              <a:t> </a:t>
            </a:r>
            <a:endParaRPr lang="en-US" altLang="ko-KR" dirty="0" smtClean="0"/>
          </a:p>
          <a:p>
            <a:pPr lvl="2"/>
            <a:r>
              <a:rPr lang="en-US" altLang="ko-KR" dirty="0"/>
              <a:t>only be added to the cost function </a:t>
            </a:r>
            <a:r>
              <a:rPr lang="en-US" altLang="ko-KR" dirty="0">
                <a:solidFill>
                  <a:srgbClr val="FF0000"/>
                </a:solidFill>
              </a:rPr>
              <a:t>during training </a:t>
            </a:r>
          </a:p>
          <a:p>
            <a:pPr lvl="1"/>
            <a:r>
              <a:rPr lang="en-US" altLang="ko-KR" dirty="0" err="1"/>
              <a:t>hyperparameter</a:t>
            </a:r>
            <a:r>
              <a:rPr lang="en-US" altLang="ko-KR" dirty="0"/>
              <a:t> </a:t>
            </a:r>
            <a:r>
              <a:rPr lang="en-US" altLang="ko-KR" i="1" dirty="0"/>
              <a:t>α </a:t>
            </a:r>
            <a:r>
              <a:rPr lang="en-US" altLang="ko-KR" dirty="0"/>
              <a:t>controls how much you want to regularize the model </a:t>
            </a:r>
          </a:p>
          <a:p>
            <a:pPr lvl="1"/>
            <a:r>
              <a:rPr lang="en-US" altLang="ko-KR" dirty="0">
                <a:solidFill>
                  <a:srgbClr val="FF0000"/>
                </a:solidFill>
              </a:rPr>
              <a:t>scale the data before</a:t>
            </a:r>
            <a:r>
              <a:rPr lang="en-US" altLang="ko-KR" dirty="0"/>
              <a:t> performing Ridge Regression </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kumimoji="1" lang="ko-KR" altLang="en-US" dirty="0"/>
          </a:p>
        </p:txBody>
      </p:sp>
      <p:sp>
        <p:nvSpPr>
          <p:cNvPr id="3" name="제목 2"/>
          <p:cNvSpPr>
            <a:spLocks noGrp="1"/>
          </p:cNvSpPr>
          <p:nvPr>
            <p:ph type="title"/>
          </p:nvPr>
        </p:nvSpPr>
        <p:spPr/>
        <p:txBody>
          <a:bodyPr>
            <a:normAutofit/>
          </a:bodyPr>
          <a:lstStyle/>
          <a:p>
            <a:r>
              <a:rPr lang="en-US" altLang="ko-KR" dirty="0"/>
              <a:t>Regularized Linear Models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25</a:t>
            </a:fld>
            <a:endParaRPr lang="en-US" altLang="ko-KR"/>
          </a:p>
        </p:txBody>
      </p:sp>
      <p:pic>
        <p:nvPicPr>
          <p:cNvPr id="5" name="그림 4"/>
          <p:cNvPicPr>
            <a:picLocks noChangeAspect="1"/>
          </p:cNvPicPr>
          <p:nvPr/>
        </p:nvPicPr>
        <p:blipFill>
          <a:blip r:embed="rId2"/>
          <a:stretch>
            <a:fillRect/>
          </a:stretch>
        </p:blipFill>
        <p:spPr>
          <a:xfrm>
            <a:off x="12025461" y="4428579"/>
            <a:ext cx="1851634" cy="720080"/>
          </a:xfrm>
          <a:prstGeom prst="rect">
            <a:avLst/>
          </a:prstGeom>
        </p:spPr>
      </p:pic>
    </p:spTree>
    <p:extLst>
      <p:ext uri="{BB962C8B-B14F-4D97-AF65-F5344CB8AC3E}">
        <p14:creationId xmlns:p14="http://schemas.microsoft.com/office/powerpoint/2010/main" val="1302333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26</a:t>
            </a:fld>
            <a:endParaRPr lang="en-US" altLang="ko-KR"/>
          </a:p>
        </p:txBody>
      </p:sp>
      <p:pic>
        <p:nvPicPr>
          <p:cNvPr id="5" name="그림 4"/>
          <p:cNvPicPr>
            <a:picLocks noChangeAspect="1"/>
          </p:cNvPicPr>
          <p:nvPr/>
        </p:nvPicPr>
        <p:blipFill>
          <a:blip r:embed="rId2"/>
          <a:stretch>
            <a:fillRect/>
          </a:stretch>
        </p:blipFill>
        <p:spPr>
          <a:xfrm>
            <a:off x="197535" y="2968488"/>
            <a:ext cx="17607179" cy="8611790"/>
          </a:xfrm>
          <a:prstGeom prst="rect">
            <a:avLst/>
          </a:prstGeom>
        </p:spPr>
      </p:pic>
    </p:spTree>
    <p:extLst>
      <p:ext uri="{BB962C8B-B14F-4D97-AF65-F5344CB8AC3E}">
        <p14:creationId xmlns:p14="http://schemas.microsoft.com/office/powerpoint/2010/main" val="21157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kumimoji="1" lang="en-US" altLang="ko-KR" dirty="0" err="1"/>
              <a:t>i</a:t>
            </a:r>
            <a:r>
              <a:rPr kumimoji="1" lang="en-US" altLang="ko-KR" dirty="0" smtClean="0"/>
              <a:t> &gt; 0</a:t>
            </a:r>
          </a:p>
          <a:p>
            <a:endParaRPr kumimoji="1" lang="en-US" altLang="ko-KR" dirty="0"/>
          </a:p>
          <a:p>
            <a:endParaRPr kumimoji="1" lang="en-US" altLang="ko-KR" dirty="0" smtClean="0"/>
          </a:p>
          <a:p>
            <a:endParaRPr kumimoji="1" lang="en-US" altLang="ko-KR" dirty="0"/>
          </a:p>
          <a:p>
            <a:endParaRPr kumimoji="1" lang="en-US" altLang="ko-KR" dirty="0" smtClean="0"/>
          </a:p>
          <a:p>
            <a:endParaRPr kumimoji="1" lang="en-US" altLang="ko-KR" dirty="0"/>
          </a:p>
          <a:p>
            <a:r>
              <a:rPr kumimoji="1" lang="en-US" altLang="ko-KR" dirty="0" smtClean="0"/>
              <a:t>L2 : </a:t>
            </a:r>
            <a:r>
              <a:rPr lang="en-US" altLang="ko-KR" dirty="0"/>
              <a:t>add a regularization term </a:t>
            </a:r>
          </a:p>
          <a:p>
            <a:endParaRPr kumimoji="1" lang="ko-KR" altLang="en-US" dirty="0"/>
          </a:p>
        </p:txBody>
      </p:sp>
      <p:sp>
        <p:nvSpPr>
          <p:cNvPr id="3" name="제목 2"/>
          <p:cNvSpPr>
            <a:spLocks noGrp="1"/>
          </p:cNvSpPr>
          <p:nvPr>
            <p:ph type="title"/>
          </p:nvPr>
        </p:nvSpPr>
        <p:spPr/>
        <p:txBody>
          <a:bodyPr>
            <a:normAutofit fontScale="90000"/>
          </a:bodyPr>
          <a:lstStyle/>
          <a:p>
            <a:r>
              <a:rPr lang="en-US" altLang="ko-KR" dirty="0"/>
              <a:t>Ridge Regression </a:t>
            </a:r>
            <a:r>
              <a:rPr lang="en-US" altLang="ko-KR" dirty="0" smtClean="0"/>
              <a:t>(Stochastic </a:t>
            </a:r>
            <a:r>
              <a:rPr lang="en-US" altLang="ko-KR" dirty="0"/>
              <a:t>Gradient </a:t>
            </a:r>
            <a:r>
              <a:rPr lang="en-US" altLang="ko-KR" dirty="0" smtClean="0"/>
              <a:t>Descent)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27</a:t>
            </a:fld>
            <a:endParaRPr lang="en-US" altLang="ko-KR"/>
          </a:p>
        </p:txBody>
      </p:sp>
      <p:pic>
        <p:nvPicPr>
          <p:cNvPr id="5" name="그림 4"/>
          <p:cNvPicPr>
            <a:picLocks noChangeAspect="1"/>
          </p:cNvPicPr>
          <p:nvPr/>
        </p:nvPicPr>
        <p:blipFill>
          <a:blip r:embed="rId2"/>
          <a:stretch>
            <a:fillRect/>
          </a:stretch>
        </p:blipFill>
        <p:spPr>
          <a:xfrm>
            <a:off x="3024461" y="2240280"/>
            <a:ext cx="5520433" cy="1508800"/>
          </a:xfrm>
          <a:prstGeom prst="rect">
            <a:avLst/>
          </a:prstGeom>
        </p:spPr>
      </p:pic>
      <p:pic>
        <p:nvPicPr>
          <p:cNvPr id="6" name="그림 5"/>
          <p:cNvPicPr>
            <a:picLocks noChangeAspect="1"/>
          </p:cNvPicPr>
          <p:nvPr/>
        </p:nvPicPr>
        <p:blipFill>
          <a:blip r:embed="rId3"/>
          <a:stretch>
            <a:fillRect/>
          </a:stretch>
        </p:blipFill>
        <p:spPr>
          <a:xfrm>
            <a:off x="1368276" y="4029041"/>
            <a:ext cx="8264551" cy="2127730"/>
          </a:xfrm>
          <a:prstGeom prst="rect">
            <a:avLst/>
          </a:prstGeom>
        </p:spPr>
      </p:pic>
    </p:spTree>
    <p:extLst>
      <p:ext uri="{BB962C8B-B14F-4D97-AF65-F5344CB8AC3E}">
        <p14:creationId xmlns:p14="http://schemas.microsoft.com/office/powerpoint/2010/main" val="2097705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i="1" dirty="0"/>
              <a:t>Least Absolute Shrinkage and Selection Operator Regression </a:t>
            </a:r>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a:t>Lasso Regression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28</a:t>
            </a:fld>
            <a:endParaRPr lang="en-US" altLang="ko-KR"/>
          </a:p>
        </p:txBody>
      </p:sp>
      <p:pic>
        <p:nvPicPr>
          <p:cNvPr id="5" name="그림 4"/>
          <p:cNvPicPr>
            <a:picLocks noChangeAspect="1"/>
          </p:cNvPicPr>
          <p:nvPr/>
        </p:nvPicPr>
        <p:blipFill>
          <a:blip r:embed="rId2"/>
          <a:stretch>
            <a:fillRect/>
          </a:stretch>
        </p:blipFill>
        <p:spPr>
          <a:xfrm>
            <a:off x="1800325" y="2844403"/>
            <a:ext cx="5326672" cy="1368152"/>
          </a:xfrm>
          <a:prstGeom prst="rect">
            <a:avLst/>
          </a:prstGeom>
        </p:spPr>
      </p:pic>
      <p:pic>
        <p:nvPicPr>
          <p:cNvPr id="6" name="그림 5"/>
          <p:cNvPicPr>
            <a:picLocks noChangeAspect="1"/>
          </p:cNvPicPr>
          <p:nvPr/>
        </p:nvPicPr>
        <p:blipFill>
          <a:blip r:embed="rId3"/>
          <a:stretch>
            <a:fillRect/>
          </a:stretch>
        </p:blipFill>
        <p:spPr>
          <a:xfrm>
            <a:off x="1345265" y="4500587"/>
            <a:ext cx="15729394" cy="7682950"/>
          </a:xfrm>
          <a:prstGeom prst="rect">
            <a:avLst/>
          </a:prstGeom>
        </p:spPr>
      </p:pic>
    </p:spTree>
    <p:extLst>
      <p:ext uri="{BB962C8B-B14F-4D97-AF65-F5344CB8AC3E}">
        <p14:creationId xmlns:p14="http://schemas.microsoft.com/office/powerpoint/2010/main" val="1324897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automatically performs feature selection </a:t>
            </a:r>
          </a:p>
          <a:p>
            <a:r>
              <a:rPr lang="en-US" altLang="ko-KR" dirty="0"/>
              <a:t>outputs a </a:t>
            </a:r>
            <a:r>
              <a:rPr lang="en-US" altLang="ko-KR" i="1" dirty="0"/>
              <a:t>sparse model </a:t>
            </a:r>
            <a:r>
              <a:rPr lang="en-US" altLang="ko-KR" dirty="0"/>
              <a:t>(i.e., with few nonzero feature weights) </a:t>
            </a:r>
          </a:p>
          <a:p>
            <a:endParaRPr kumimoji="1" lang="ko-KR" altLang="en-US" dirty="0"/>
          </a:p>
        </p:txBody>
      </p:sp>
      <p:sp>
        <p:nvSpPr>
          <p:cNvPr id="3" name="제목 2"/>
          <p:cNvSpPr>
            <a:spLocks noGrp="1"/>
          </p:cNvSpPr>
          <p:nvPr>
            <p:ph type="title"/>
          </p:nvPr>
        </p:nvSpPr>
        <p:spPr/>
        <p:txBody>
          <a:bodyPr/>
          <a:lstStyle/>
          <a:p>
            <a:r>
              <a:rPr lang="en-US" altLang="ko-KR" dirty="0"/>
              <a:t>Lasso </a:t>
            </a:r>
            <a:r>
              <a:rPr lang="en-US" altLang="ko-KR" dirty="0" smtClean="0"/>
              <a:t>Regression</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29</a:t>
            </a:fld>
            <a:endParaRPr lang="en-US" altLang="ko-KR"/>
          </a:p>
        </p:txBody>
      </p:sp>
      <p:pic>
        <p:nvPicPr>
          <p:cNvPr id="5" name="그림 4"/>
          <p:cNvPicPr>
            <a:picLocks noChangeAspect="1"/>
          </p:cNvPicPr>
          <p:nvPr/>
        </p:nvPicPr>
        <p:blipFill>
          <a:blip r:embed="rId2"/>
          <a:stretch>
            <a:fillRect/>
          </a:stretch>
        </p:blipFill>
        <p:spPr>
          <a:xfrm>
            <a:off x="2520405" y="3780507"/>
            <a:ext cx="13177464" cy="8588638"/>
          </a:xfrm>
          <a:prstGeom prst="rect">
            <a:avLst/>
          </a:prstGeom>
        </p:spPr>
      </p:pic>
    </p:spTree>
    <p:extLst>
      <p:ext uri="{BB962C8B-B14F-4D97-AF65-F5344CB8AC3E}">
        <p14:creationId xmlns:p14="http://schemas.microsoft.com/office/powerpoint/2010/main" val="71804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kumimoji="1" lang="ko-KR" altLang="en-US" dirty="0" smtClean="0"/>
              <a:t>사람이 일일이 가르쳐주지 않아도 스스로 학습하여 성능이 개선</a:t>
            </a:r>
            <a:endParaRPr kumimoji="1" lang="en-US" altLang="ko-KR" dirty="0" smtClean="0"/>
          </a:p>
          <a:p>
            <a:r>
              <a:rPr kumimoji="1" lang="ko-KR" altLang="en-US" dirty="0" smtClean="0"/>
              <a:t>자동화가 가능하다는 장점</a:t>
            </a:r>
            <a:endParaRPr kumimoji="1" lang="en-US" altLang="ko-KR" dirty="0" smtClean="0"/>
          </a:p>
          <a:p>
            <a:r>
              <a:rPr kumimoji="1" lang="ko-KR" altLang="en-US" dirty="0" smtClean="0"/>
              <a:t>이미 성능이 우수하다 </a:t>
            </a:r>
            <a:endParaRPr kumimoji="1" lang="en-US" altLang="ko-KR" dirty="0" smtClean="0"/>
          </a:p>
          <a:p>
            <a:pPr lvl="1"/>
            <a:r>
              <a:rPr kumimoji="1" lang="ko-KR" altLang="en-US" dirty="0" smtClean="0"/>
              <a:t>질병예측</a:t>
            </a:r>
            <a:r>
              <a:rPr kumimoji="1" lang="en-US" altLang="ko-KR" dirty="0" smtClean="0"/>
              <a:t>,</a:t>
            </a:r>
            <a:r>
              <a:rPr kumimoji="1" lang="ko-KR" altLang="en-US" dirty="0" smtClean="0"/>
              <a:t> 이상치 검출</a:t>
            </a:r>
            <a:r>
              <a:rPr kumimoji="1" lang="en-US" altLang="ko-KR" dirty="0" smtClean="0"/>
              <a:t>,</a:t>
            </a:r>
            <a:r>
              <a:rPr kumimoji="1" lang="ko-KR" altLang="en-US" dirty="0" smtClean="0"/>
              <a:t> 인식</a:t>
            </a:r>
            <a:r>
              <a:rPr kumimoji="1" lang="en-US" altLang="ko-KR" dirty="0" smtClean="0"/>
              <a:t>,</a:t>
            </a:r>
            <a:r>
              <a:rPr kumimoji="1" lang="ko-KR" altLang="en-US" dirty="0" smtClean="0"/>
              <a:t> 인지</a:t>
            </a:r>
            <a:endParaRPr kumimoji="1" lang="en-US" altLang="ko-KR" dirty="0" smtClean="0"/>
          </a:p>
          <a:p>
            <a:r>
              <a:rPr kumimoji="1" lang="ko-KR" altLang="en-US" dirty="0" smtClean="0"/>
              <a:t>아직 본격적인 </a:t>
            </a:r>
            <a:r>
              <a:rPr kumimoji="1" lang="en-US" altLang="ko-KR" dirty="0" smtClean="0"/>
              <a:t>AI</a:t>
            </a:r>
            <a:r>
              <a:rPr kumimoji="1" lang="ko-KR" altLang="en-US" dirty="0" smtClean="0"/>
              <a:t> 시대는 시작하지 않았다</a:t>
            </a:r>
            <a:endParaRPr kumimoji="1" lang="en-US" altLang="ko-KR" dirty="0" smtClean="0"/>
          </a:p>
          <a:p>
            <a:pPr lvl="1"/>
            <a:r>
              <a:rPr kumimoji="1" lang="ko-KR" altLang="en-US" dirty="0" smtClean="0"/>
              <a:t>거의 모든 분야에 영향을 줄 것</a:t>
            </a:r>
            <a:endParaRPr kumimoji="1" lang="en-US" altLang="ko-KR" dirty="0" smtClean="0"/>
          </a:p>
          <a:p>
            <a:pPr lvl="1"/>
            <a:r>
              <a:rPr kumimoji="1" lang="ko-KR" altLang="en-US" dirty="0" smtClean="0"/>
              <a:t>실체와 한계를 아직 잘 모른다</a:t>
            </a:r>
            <a:endParaRPr kumimoji="1" lang="ko-KR" altLang="en-US" dirty="0"/>
          </a:p>
        </p:txBody>
      </p:sp>
      <p:sp>
        <p:nvSpPr>
          <p:cNvPr id="3" name="제목 2"/>
          <p:cNvSpPr>
            <a:spLocks noGrp="1"/>
          </p:cNvSpPr>
          <p:nvPr>
            <p:ph type="title"/>
          </p:nvPr>
        </p:nvSpPr>
        <p:spPr/>
        <p:txBody>
          <a:bodyPr/>
          <a:lstStyle/>
          <a:p>
            <a:r>
              <a:rPr kumimoji="1" lang="en-US" altLang="ko-KR" dirty="0" smtClean="0"/>
              <a:t>AI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a:t>
            </a:fld>
            <a:endParaRPr lang="en-US" altLang="ko-KR"/>
          </a:p>
        </p:txBody>
      </p:sp>
    </p:spTree>
    <p:extLst>
      <p:ext uri="{BB962C8B-B14F-4D97-AF65-F5344CB8AC3E}">
        <p14:creationId xmlns:p14="http://schemas.microsoft.com/office/powerpoint/2010/main" val="2113950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en-US" altLang="ko-KR" dirty="0" smtClean="0"/>
          </a:p>
          <a:p>
            <a:endParaRPr kumimoji="1" lang="en-US" altLang="ko-KR" dirty="0"/>
          </a:p>
          <a:p>
            <a:endParaRPr kumimoji="1" lang="en-US" altLang="ko-KR" dirty="0" smtClean="0"/>
          </a:p>
          <a:p>
            <a:r>
              <a:rPr lang="en-US" altLang="ko-KR" dirty="0"/>
              <a:t>Ridge is a good default </a:t>
            </a:r>
          </a:p>
          <a:p>
            <a:r>
              <a:rPr lang="en-US" altLang="ko-KR" dirty="0"/>
              <a:t>if you suspect that only a few features are actually useful, you should prefer Lasso or Elastic </a:t>
            </a:r>
            <a:r>
              <a:rPr lang="en-US" altLang="ko-KR" dirty="0" smtClean="0"/>
              <a:t>Net* </a:t>
            </a:r>
            <a:endParaRPr lang="en-US" altLang="ko-KR" dirty="0"/>
          </a:p>
          <a:p>
            <a:pPr lvl="1"/>
            <a:r>
              <a:rPr lang="en-US" altLang="ko-KR" dirty="0"/>
              <a:t>tend to reduce the useless features’ weights down to zero </a:t>
            </a:r>
          </a:p>
          <a:p>
            <a:pPr lvl="1"/>
            <a:endParaRPr kumimoji="1" lang="ko-KR" altLang="en-US" dirty="0"/>
          </a:p>
        </p:txBody>
      </p:sp>
      <p:sp>
        <p:nvSpPr>
          <p:cNvPr id="3" name="제목 2"/>
          <p:cNvSpPr>
            <a:spLocks noGrp="1"/>
          </p:cNvSpPr>
          <p:nvPr>
            <p:ph type="title"/>
          </p:nvPr>
        </p:nvSpPr>
        <p:spPr/>
        <p:txBody>
          <a:bodyPr>
            <a:normAutofit/>
          </a:bodyPr>
          <a:lstStyle/>
          <a:p>
            <a:r>
              <a:rPr lang="en-US" altLang="ko-KR" dirty="0"/>
              <a:t>Elastic </a:t>
            </a:r>
            <a:r>
              <a:rPr lang="en-US" altLang="ko-KR" dirty="0" smtClean="0"/>
              <a:t>Net</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30</a:t>
            </a:fld>
            <a:endParaRPr lang="en-US" altLang="ko-KR"/>
          </a:p>
        </p:txBody>
      </p:sp>
      <p:pic>
        <p:nvPicPr>
          <p:cNvPr id="5" name="그림 4"/>
          <p:cNvPicPr>
            <a:picLocks noChangeAspect="1"/>
          </p:cNvPicPr>
          <p:nvPr/>
        </p:nvPicPr>
        <p:blipFill>
          <a:blip r:embed="rId2"/>
          <a:stretch>
            <a:fillRect/>
          </a:stretch>
        </p:blipFill>
        <p:spPr>
          <a:xfrm>
            <a:off x="1656308" y="2484363"/>
            <a:ext cx="8475435" cy="1368152"/>
          </a:xfrm>
          <a:prstGeom prst="rect">
            <a:avLst/>
          </a:prstGeom>
        </p:spPr>
      </p:pic>
    </p:spTree>
    <p:extLst>
      <p:ext uri="{BB962C8B-B14F-4D97-AF65-F5344CB8AC3E}">
        <p14:creationId xmlns:p14="http://schemas.microsoft.com/office/powerpoint/2010/main" val="1070832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stop training as soon as the validation error reaches a minimum </a:t>
            </a:r>
            <a:endParaRPr lang="en-US" altLang="ko-KR" dirty="0" smtClean="0"/>
          </a:p>
          <a:p>
            <a:r>
              <a:rPr lang="en-US" altLang="ko-KR" dirty="0" smtClean="0"/>
              <a:t>Before start </a:t>
            </a:r>
            <a:r>
              <a:rPr lang="en-US" altLang="ko-KR" dirty="0"/>
              <a:t>to </a:t>
            </a:r>
            <a:r>
              <a:rPr lang="en-US" altLang="ko-KR" dirty="0" err="1"/>
              <a:t>overfit</a:t>
            </a:r>
            <a:r>
              <a:rPr lang="en-US" altLang="ko-KR" dirty="0"/>
              <a:t> the training data </a:t>
            </a:r>
          </a:p>
          <a:p>
            <a:endParaRPr lang="en-US" altLang="ko-KR" dirty="0"/>
          </a:p>
          <a:p>
            <a:endParaRPr kumimoji="1" lang="en-US" altLang="ko-KR" dirty="0" smtClean="0"/>
          </a:p>
          <a:p>
            <a:endParaRPr kumimoji="1" lang="ko-KR" altLang="en-US" dirty="0"/>
          </a:p>
        </p:txBody>
      </p:sp>
      <p:sp>
        <p:nvSpPr>
          <p:cNvPr id="3" name="제목 2"/>
          <p:cNvSpPr>
            <a:spLocks noGrp="1"/>
          </p:cNvSpPr>
          <p:nvPr>
            <p:ph type="title"/>
          </p:nvPr>
        </p:nvSpPr>
        <p:spPr/>
        <p:txBody>
          <a:bodyPr>
            <a:normAutofit/>
          </a:bodyPr>
          <a:lstStyle/>
          <a:p>
            <a:r>
              <a:rPr lang="en-US" altLang="ko-KR" dirty="0"/>
              <a:t>Early Stopping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31</a:t>
            </a:fld>
            <a:endParaRPr lang="en-US" altLang="ko-KR"/>
          </a:p>
        </p:txBody>
      </p:sp>
      <p:pic>
        <p:nvPicPr>
          <p:cNvPr id="5" name="그림 4"/>
          <p:cNvPicPr>
            <a:picLocks noChangeAspect="1"/>
          </p:cNvPicPr>
          <p:nvPr/>
        </p:nvPicPr>
        <p:blipFill>
          <a:blip r:embed="rId2"/>
          <a:stretch>
            <a:fillRect/>
          </a:stretch>
        </p:blipFill>
        <p:spPr>
          <a:xfrm>
            <a:off x="1875532" y="4073207"/>
            <a:ext cx="12808843" cy="7934308"/>
          </a:xfrm>
          <a:prstGeom prst="rect">
            <a:avLst/>
          </a:prstGeom>
        </p:spPr>
      </p:pic>
    </p:spTree>
    <p:extLst>
      <p:ext uri="{BB962C8B-B14F-4D97-AF65-F5344CB8AC3E}">
        <p14:creationId xmlns:p14="http://schemas.microsoft.com/office/powerpoint/2010/main" val="451629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a binary classifier </a:t>
            </a:r>
          </a:p>
          <a:p>
            <a:r>
              <a:rPr lang="en-US" altLang="ko-KR" dirty="0"/>
              <a:t>computes a weighted sum of the input features </a:t>
            </a:r>
          </a:p>
          <a:p>
            <a:pPr lvl="1"/>
            <a:r>
              <a:rPr kumimoji="1" lang="en-US" altLang="ko-KR" dirty="0" smtClean="0"/>
              <a:t>But </a:t>
            </a:r>
            <a:r>
              <a:rPr lang="en-US" altLang="ko-KR" dirty="0"/>
              <a:t>it outputs the </a:t>
            </a:r>
            <a:r>
              <a:rPr lang="en-US" altLang="ko-KR" i="1" dirty="0"/>
              <a:t>logistic </a:t>
            </a:r>
            <a:r>
              <a:rPr lang="en-US" altLang="ko-KR" dirty="0"/>
              <a:t>of this result </a:t>
            </a:r>
          </a:p>
          <a:p>
            <a:r>
              <a:rPr lang="en-US" altLang="ko-KR" dirty="0"/>
              <a:t>The logistic—also called the </a:t>
            </a:r>
            <a:r>
              <a:rPr lang="en-US" altLang="ko-KR" i="1" dirty="0"/>
              <a:t>logit</a:t>
            </a:r>
            <a:r>
              <a:rPr lang="en-US" altLang="ko-KR" dirty="0"/>
              <a:t>, noted </a:t>
            </a:r>
            <a:r>
              <a:rPr lang="en-US" altLang="ko-KR" i="1" dirty="0" err="1"/>
              <a:t>σ</a:t>
            </a:r>
            <a:r>
              <a:rPr lang="en-US" altLang="ko-KR" dirty="0"/>
              <a:t>(·)—is a </a:t>
            </a:r>
            <a:r>
              <a:rPr lang="en-US" altLang="ko-KR" i="1" dirty="0"/>
              <a:t>sigmoid function </a:t>
            </a:r>
            <a:r>
              <a:rPr lang="en-US" altLang="ko-KR" dirty="0"/>
              <a:t>(i.e., </a:t>
            </a:r>
            <a:r>
              <a:rPr lang="en-US" altLang="ko-KR" i="1" dirty="0"/>
              <a:t>S</a:t>
            </a:r>
            <a:r>
              <a:rPr lang="en-US" altLang="ko-KR" dirty="0"/>
              <a:t>-shaped) that outputs a number between 0 and 1 </a:t>
            </a:r>
          </a:p>
          <a:p>
            <a:endParaRPr kumimoji="1" lang="ko-KR" altLang="en-US" dirty="0"/>
          </a:p>
        </p:txBody>
      </p:sp>
      <p:sp>
        <p:nvSpPr>
          <p:cNvPr id="3" name="제목 2"/>
          <p:cNvSpPr>
            <a:spLocks noGrp="1"/>
          </p:cNvSpPr>
          <p:nvPr>
            <p:ph type="title"/>
          </p:nvPr>
        </p:nvSpPr>
        <p:spPr/>
        <p:txBody>
          <a:bodyPr/>
          <a:lstStyle/>
          <a:p>
            <a:r>
              <a:rPr lang="en-US" altLang="ko-KR" dirty="0"/>
              <a:t>Logistic </a:t>
            </a:r>
            <a:r>
              <a:rPr lang="en-US" altLang="ko-KR" dirty="0" smtClean="0"/>
              <a:t>Regression</a:t>
            </a:r>
            <a:endParaRPr lang="en-US" altLang="ko-KR"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32</a:t>
            </a:fld>
            <a:endParaRPr lang="en-US" altLang="ko-KR"/>
          </a:p>
        </p:txBody>
      </p:sp>
      <p:pic>
        <p:nvPicPr>
          <p:cNvPr id="5" name="그림 4"/>
          <p:cNvPicPr>
            <a:picLocks noChangeAspect="1"/>
          </p:cNvPicPr>
          <p:nvPr/>
        </p:nvPicPr>
        <p:blipFill>
          <a:blip r:embed="rId2"/>
          <a:stretch>
            <a:fillRect/>
          </a:stretch>
        </p:blipFill>
        <p:spPr>
          <a:xfrm>
            <a:off x="1728316" y="6300787"/>
            <a:ext cx="14950661" cy="4752528"/>
          </a:xfrm>
          <a:prstGeom prst="rect">
            <a:avLst/>
          </a:prstGeom>
        </p:spPr>
      </p:pic>
    </p:spTree>
    <p:extLst>
      <p:ext uri="{BB962C8B-B14F-4D97-AF65-F5344CB8AC3E}">
        <p14:creationId xmlns:p14="http://schemas.microsoft.com/office/powerpoint/2010/main" val="1428288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a:bodyPr>
          <a:lstStyle/>
          <a:p>
            <a:r>
              <a:rPr lang="en-US" altLang="ko-KR" dirty="0" smtClean="0"/>
              <a:t>Train to set the parameter vector </a:t>
            </a:r>
            <a:r>
              <a:rPr lang="en-US" altLang="ko-KR" i="1" dirty="0" err="1" smtClean="0"/>
              <a:t>θ</a:t>
            </a:r>
            <a:r>
              <a:rPr lang="en-US" altLang="ko-KR" i="1" dirty="0" smtClean="0"/>
              <a:t> </a:t>
            </a:r>
            <a:r>
              <a:rPr lang="en-US" altLang="ko-KR" dirty="0" smtClean="0"/>
              <a:t>so that the model estimates high probabilities for positive instances (</a:t>
            </a:r>
            <a:r>
              <a:rPr lang="en-US" altLang="ko-KR" i="1" dirty="0" smtClean="0"/>
              <a:t>y </a:t>
            </a:r>
            <a:r>
              <a:rPr lang="en-US" altLang="ko-KR" dirty="0" smtClean="0"/>
              <a:t>= 1) and low probabilities for negative instances (</a:t>
            </a:r>
            <a:r>
              <a:rPr lang="en-US" altLang="ko-KR" i="1" dirty="0" smtClean="0"/>
              <a:t>y </a:t>
            </a:r>
            <a:r>
              <a:rPr lang="en-US" altLang="ko-KR" dirty="0" smtClean="0"/>
              <a:t>= 0). </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a:p>
            <a:r>
              <a:rPr lang="en-US" altLang="ko-KR" dirty="0"/>
              <a:t>there is no known closed-form </a:t>
            </a:r>
            <a:r>
              <a:rPr lang="en-US" altLang="ko-KR" dirty="0" smtClean="0"/>
              <a:t>solution, but the </a:t>
            </a:r>
            <a:r>
              <a:rPr lang="en-US" altLang="ko-KR" dirty="0"/>
              <a:t>cost function is </a:t>
            </a:r>
            <a:r>
              <a:rPr lang="en-US" altLang="ko-KR" b="1" i="1" dirty="0"/>
              <a:t>convex</a:t>
            </a:r>
            <a:r>
              <a:rPr lang="en-US" altLang="ko-KR" dirty="0"/>
              <a:t> </a:t>
            </a:r>
            <a:endParaRPr lang="en-US" altLang="ko-KR" dirty="0" smtClean="0"/>
          </a:p>
          <a:p>
            <a:pPr lvl="1"/>
            <a:r>
              <a:rPr lang="en-US" altLang="ko-KR" dirty="0"/>
              <a:t>Gradient Descent </a:t>
            </a:r>
            <a:r>
              <a:rPr lang="en-US" altLang="ko-KR" dirty="0" smtClean="0"/>
              <a:t>can be used! </a:t>
            </a:r>
            <a:endParaRPr lang="en-US" altLang="ko-KR" dirty="0"/>
          </a:p>
          <a:p>
            <a:endParaRPr lang="en-US" altLang="ko-KR" dirty="0" smtClean="0"/>
          </a:p>
          <a:p>
            <a:endParaRPr kumimoji="1" lang="ko-KR" altLang="en-US" dirty="0"/>
          </a:p>
        </p:txBody>
      </p:sp>
      <p:sp>
        <p:nvSpPr>
          <p:cNvPr id="3" name="제목 2"/>
          <p:cNvSpPr>
            <a:spLocks noGrp="1"/>
          </p:cNvSpPr>
          <p:nvPr>
            <p:ph type="title"/>
          </p:nvPr>
        </p:nvSpPr>
        <p:spPr/>
        <p:txBody>
          <a:bodyPr/>
          <a:lstStyle/>
          <a:p>
            <a:r>
              <a:rPr lang="en-US" altLang="ko-KR" dirty="0"/>
              <a:t>Training and Cost </a:t>
            </a:r>
            <a:r>
              <a:rPr lang="en-US" altLang="ko-KR" dirty="0" smtClean="0"/>
              <a:t>Function</a:t>
            </a:r>
            <a:endParaRPr lang="en-US" altLang="ko-KR"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33</a:t>
            </a:fld>
            <a:endParaRPr lang="en-US" altLang="ko-KR"/>
          </a:p>
        </p:txBody>
      </p:sp>
      <p:pic>
        <p:nvPicPr>
          <p:cNvPr id="5" name="그림 4"/>
          <p:cNvPicPr>
            <a:picLocks noChangeAspect="1"/>
          </p:cNvPicPr>
          <p:nvPr/>
        </p:nvPicPr>
        <p:blipFill>
          <a:blip r:embed="rId2"/>
          <a:stretch>
            <a:fillRect/>
          </a:stretch>
        </p:blipFill>
        <p:spPr>
          <a:xfrm>
            <a:off x="1296269" y="4500587"/>
            <a:ext cx="11287254" cy="2232248"/>
          </a:xfrm>
          <a:prstGeom prst="rect">
            <a:avLst/>
          </a:prstGeom>
        </p:spPr>
      </p:pic>
      <p:pic>
        <p:nvPicPr>
          <p:cNvPr id="6" name="그림 5"/>
          <p:cNvPicPr>
            <a:picLocks noChangeAspect="1"/>
          </p:cNvPicPr>
          <p:nvPr/>
        </p:nvPicPr>
        <p:blipFill>
          <a:blip r:embed="rId3"/>
          <a:stretch>
            <a:fillRect/>
          </a:stretch>
        </p:blipFill>
        <p:spPr>
          <a:xfrm>
            <a:off x="1440284" y="7507241"/>
            <a:ext cx="11393529" cy="2105913"/>
          </a:xfrm>
          <a:prstGeom prst="rect">
            <a:avLst/>
          </a:prstGeom>
        </p:spPr>
      </p:pic>
    </p:spTree>
    <p:extLst>
      <p:ext uri="{BB962C8B-B14F-4D97-AF65-F5344CB8AC3E}">
        <p14:creationId xmlns:p14="http://schemas.microsoft.com/office/powerpoint/2010/main" val="1298390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dirty="0" smtClean="0"/>
              <a:t>Decision Boundaries</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34</a:t>
            </a:fld>
            <a:endParaRPr lang="en-US" altLang="ko-KR"/>
          </a:p>
        </p:txBody>
      </p:sp>
      <p:pic>
        <p:nvPicPr>
          <p:cNvPr id="5" name="그림 4"/>
          <p:cNvPicPr>
            <a:picLocks noChangeAspect="1"/>
          </p:cNvPicPr>
          <p:nvPr/>
        </p:nvPicPr>
        <p:blipFill>
          <a:blip r:embed="rId2"/>
          <a:stretch>
            <a:fillRect/>
          </a:stretch>
        </p:blipFill>
        <p:spPr>
          <a:xfrm>
            <a:off x="386002" y="5849556"/>
            <a:ext cx="16705917" cy="5997939"/>
          </a:xfrm>
          <a:prstGeom prst="rect">
            <a:avLst/>
          </a:prstGeom>
        </p:spPr>
      </p:pic>
      <p:sp>
        <p:nvSpPr>
          <p:cNvPr id="7" name="내용 개체 틀 6"/>
          <p:cNvSpPr>
            <a:spLocks noGrp="1"/>
          </p:cNvSpPr>
          <p:nvPr>
            <p:ph sz="quarter" idx="1"/>
          </p:nvPr>
        </p:nvSpPr>
        <p:spPr/>
        <p:txBody>
          <a:bodyPr/>
          <a:lstStyle/>
          <a:p>
            <a:endParaRPr kumimoji="1" lang="ko-KR" altLang="en-US"/>
          </a:p>
        </p:txBody>
      </p:sp>
      <p:pic>
        <p:nvPicPr>
          <p:cNvPr id="8" name="그림 7"/>
          <p:cNvPicPr>
            <a:picLocks noChangeAspect="1"/>
          </p:cNvPicPr>
          <p:nvPr/>
        </p:nvPicPr>
        <p:blipFill>
          <a:blip r:embed="rId3"/>
          <a:stretch>
            <a:fillRect/>
          </a:stretch>
        </p:blipFill>
        <p:spPr>
          <a:xfrm>
            <a:off x="8353053" y="549870"/>
            <a:ext cx="9547178" cy="5318869"/>
          </a:xfrm>
          <a:prstGeom prst="rect">
            <a:avLst/>
          </a:prstGeom>
        </p:spPr>
      </p:pic>
    </p:spTree>
    <p:extLst>
      <p:ext uri="{BB962C8B-B14F-4D97-AF65-F5344CB8AC3E}">
        <p14:creationId xmlns:p14="http://schemas.microsoft.com/office/powerpoint/2010/main" val="602979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r>
              <a:rPr lang="en-US" altLang="ko-KR" dirty="0"/>
              <a:t>Decision </a:t>
            </a:r>
            <a:r>
              <a:rPr lang="en-US" altLang="ko-KR" dirty="0" smtClean="0"/>
              <a:t>Boundaries (with two features)</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35</a:t>
            </a:fld>
            <a:endParaRPr lang="en-US" altLang="ko-KR"/>
          </a:p>
        </p:txBody>
      </p:sp>
      <p:pic>
        <p:nvPicPr>
          <p:cNvPr id="6" name="그림 5"/>
          <p:cNvPicPr>
            <a:picLocks noChangeAspect="1"/>
          </p:cNvPicPr>
          <p:nvPr/>
        </p:nvPicPr>
        <p:blipFill>
          <a:blip r:embed="rId2"/>
          <a:stretch>
            <a:fillRect/>
          </a:stretch>
        </p:blipFill>
        <p:spPr>
          <a:xfrm>
            <a:off x="448421" y="3276451"/>
            <a:ext cx="17105408" cy="6624736"/>
          </a:xfrm>
          <a:prstGeom prst="rect">
            <a:avLst/>
          </a:prstGeom>
        </p:spPr>
      </p:pic>
    </p:spTree>
    <p:extLst>
      <p:ext uri="{BB962C8B-B14F-4D97-AF65-F5344CB8AC3E}">
        <p14:creationId xmlns:p14="http://schemas.microsoft.com/office/powerpoint/2010/main" val="618115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Just like the other linear models, Logistic Regression models can be regularized using l1 or l2 penalties. </a:t>
            </a:r>
            <a:r>
              <a:rPr lang="en-US" altLang="ko-KR" dirty="0" err="1"/>
              <a:t>Scitkit</a:t>
            </a:r>
            <a:r>
              <a:rPr lang="en-US" altLang="ko-KR" dirty="0"/>
              <a:t>-Learn actually adds an l2 penalty by default. </a:t>
            </a:r>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36</a:t>
            </a:fld>
            <a:endParaRPr lang="en-US" altLang="ko-KR"/>
          </a:p>
        </p:txBody>
      </p:sp>
    </p:spTree>
    <p:extLst>
      <p:ext uri="{BB962C8B-B14F-4D97-AF65-F5344CB8AC3E}">
        <p14:creationId xmlns:p14="http://schemas.microsoft.com/office/powerpoint/2010/main" val="1557966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smtClean="0"/>
              <a:t>Logistic </a:t>
            </a:r>
            <a:r>
              <a:rPr lang="en-US" altLang="ko-KR" dirty="0"/>
              <a:t>Regression model </a:t>
            </a:r>
            <a:r>
              <a:rPr lang="en-US" altLang="ko-KR" dirty="0" smtClean="0"/>
              <a:t>generalized </a:t>
            </a:r>
            <a:r>
              <a:rPr lang="en-US" altLang="ko-KR" dirty="0"/>
              <a:t>to support multiple classes </a:t>
            </a:r>
            <a:endParaRPr lang="en-US" altLang="ko-KR" dirty="0" smtClean="0"/>
          </a:p>
          <a:p>
            <a:r>
              <a:rPr lang="en-US" altLang="ko-KR" i="1" dirty="0"/>
              <a:t>Multinomial Logistic Regression </a:t>
            </a:r>
            <a:endParaRPr lang="en-US" altLang="ko-KR" dirty="0"/>
          </a:p>
          <a:p>
            <a:r>
              <a:rPr lang="en-US" altLang="ko-KR" dirty="0"/>
              <a:t>computes </a:t>
            </a:r>
            <a:r>
              <a:rPr lang="en-US" altLang="ko-KR" dirty="0" smtClean="0"/>
              <a:t>score for </a:t>
            </a:r>
            <a:r>
              <a:rPr lang="en-US" altLang="ko-KR" dirty="0"/>
              <a:t>each class </a:t>
            </a:r>
            <a:r>
              <a:rPr lang="en-US" altLang="ko-KR" i="1" dirty="0"/>
              <a:t>k</a:t>
            </a:r>
            <a:r>
              <a:rPr lang="en-US" altLang="ko-KR" dirty="0"/>
              <a:t>, then estimates the probability of each class by applying the </a:t>
            </a:r>
            <a:r>
              <a:rPr lang="en-US" altLang="ko-KR" i="1" dirty="0" err="1" smtClean="0"/>
              <a:t>softmax</a:t>
            </a:r>
            <a:r>
              <a:rPr lang="en-US" altLang="ko-KR" i="1" dirty="0" smtClean="0"/>
              <a:t> </a:t>
            </a:r>
            <a:r>
              <a:rPr lang="en-US" altLang="ko-KR" i="1" dirty="0"/>
              <a:t>function </a:t>
            </a:r>
            <a:r>
              <a:rPr lang="en-US" altLang="ko-KR" i="1" dirty="0" smtClean="0"/>
              <a:t>(</a:t>
            </a:r>
            <a:r>
              <a:rPr lang="en-US" altLang="ko-KR" i="1" dirty="0"/>
              <a:t>normalized exponential</a:t>
            </a:r>
            <a:r>
              <a:rPr lang="en-US" altLang="ko-KR" dirty="0"/>
              <a:t>) </a:t>
            </a:r>
            <a:endParaRPr lang="en-US" altLang="ko-KR" dirty="0" smtClean="0"/>
          </a:p>
          <a:p>
            <a:r>
              <a:rPr lang="en-US" altLang="ko-KR" dirty="0"/>
              <a:t>the estimated probability that the instance </a:t>
            </a:r>
            <a:r>
              <a:rPr lang="en-US" altLang="ko-KR" b="1" dirty="0"/>
              <a:t>x </a:t>
            </a:r>
            <a:r>
              <a:rPr lang="en-US" altLang="ko-KR" dirty="0"/>
              <a:t>belongs to class </a:t>
            </a:r>
            <a:r>
              <a:rPr lang="en-US" altLang="ko-KR" i="1" dirty="0"/>
              <a:t>k </a:t>
            </a:r>
            <a:endParaRPr lang="en-US" altLang="ko-KR" i="1" dirty="0" smtClean="0"/>
          </a:p>
          <a:p>
            <a:endParaRPr lang="en-US" altLang="ko-KR" i="1" dirty="0"/>
          </a:p>
          <a:p>
            <a:endParaRPr lang="en-US" altLang="ko-KR" i="1" dirty="0" smtClean="0"/>
          </a:p>
          <a:p>
            <a:endParaRPr lang="en-US" altLang="ko-KR" i="1" dirty="0"/>
          </a:p>
          <a:p>
            <a:endParaRPr lang="en-US" altLang="ko-KR" i="1" dirty="0" smtClean="0"/>
          </a:p>
          <a:p>
            <a:endParaRPr lang="en-US" altLang="ko-KR" i="1" dirty="0"/>
          </a:p>
          <a:p>
            <a:r>
              <a:rPr lang="en-US" altLang="ko-KR" dirty="0"/>
              <a:t>not </a:t>
            </a:r>
            <a:r>
              <a:rPr lang="en-US" altLang="ko-KR" dirty="0" smtClean="0"/>
              <a:t>multioutput !</a:t>
            </a:r>
          </a:p>
          <a:p>
            <a:pPr lvl="1"/>
            <a:r>
              <a:rPr lang="en-US" altLang="ko-KR" dirty="0" smtClean="0"/>
              <a:t>You </a:t>
            </a:r>
            <a:r>
              <a:rPr lang="en-US" altLang="ko-KR" dirty="0"/>
              <a:t>cannot use it to recognize multiple people in one picture </a:t>
            </a:r>
          </a:p>
          <a:p>
            <a:endParaRPr lang="en-US" altLang="ko-KR" dirty="0"/>
          </a:p>
          <a:p>
            <a:endParaRPr lang="en-US" altLang="ko-KR" dirty="0"/>
          </a:p>
          <a:p>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err="1"/>
              <a:t>Softmax</a:t>
            </a:r>
            <a:r>
              <a:rPr lang="en-US" altLang="ko-KR" dirty="0"/>
              <a:t> </a:t>
            </a:r>
            <a:r>
              <a:rPr lang="en-US" altLang="ko-KR" dirty="0" smtClean="0"/>
              <a:t>Regression</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37</a:t>
            </a:fld>
            <a:endParaRPr lang="en-US" altLang="ko-KR"/>
          </a:p>
        </p:txBody>
      </p:sp>
      <p:pic>
        <p:nvPicPr>
          <p:cNvPr id="5" name="그림 4"/>
          <p:cNvPicPr>
            <a:picLocks noChangeAspect="1"/>
          </p:cNvPicPr>
          <p:nvPr/>
        </p:nvPicPr>
        <p:blipFill>
          <a:blip r:embed="rId2"/>
          <a:stretch>
            <a:fillRect/>
          </a:stretch>
        </p:blipFill>
        <p:spPr>
          <a:xfrm>
            <a:off x="2376389" y="6228779"/>
            <a:ext cx="7231661" cy="2736304"/>
          </a:xfrm>
          <a:prstGeom prst="rect">
            <a:avLst/>
          </a:prstGeom>
        </p:spPr>
      </p:pic>
    </p:spTree>
    <p:extLst>
      <p:ext uri="{BB962C8B-B14F-4D97-AF65-F5344CB8AC3E}">
        <p14:creationId xmlns:p14="http://schemas.microsoft.com/office/powerpoint/2010/main" val="620416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p:cNvPicPr>
            <a:picLocks noGrp="1" noChangeAspect="1"/>
          </p:cNvPicPr>
          <p:nvPr>
            <p:ph sz="quarter" idx="1"/>
          </p:nvPr>
        </p:nvPicPr>
        <p:blipFill>
          <a:blip r:embed="rId2"/>
          <a:stretch>
            <a:fillRect/>
          </a:stretch>
        </p:blipFill>
        <p:spPr>
          <a:xfrm>
            <a:off x="3672533" y="6876851"/>
            <a:ext cx="12648297" cy="811261"/>
          </a:xfrm>
          <a:prstGeom prst="rect">
            <a:avLst/>
          </a:prstGeom>
        </p:spPr>
      </p:pic>
      <p:sp>
        <p:nvSpPr>
          <p:cNvPr id="3" name="제목 2"/>
          <p:cNvSpPr>
            <a:spLocks noGrp="1"/>
          </p:cNvSpPr>
          <p:nvPr>
            <p:ph type="title"/>
          </p:nvPr>
        </p:nvSpPr>
        <p:spPr/>
        <p:txBody>
          <a:bodyPr>
            <a:normAutofit/>
          </a:bodyPr>
          <a:lstStyle/>
          <a:p>
            <a:r>
              <a:rPr lang="en-US" altLang="ko-KR" dirty="0"/>
              <a:t>T</a:t>
            </a:r>
            <a:r>
              <a:rPr lang="en-US" altLang="ko-KR" dirty="0" smtClean="0"/>
              <a:t>raining with </a:t>
            </a:r>
            <a:r>
              <a:rPr lang="en-US" altLang="ko-KR" dirty="0"/>
              <a:t>Cross </a:t>
            </a:r>
            <a:r>
              <a:rPr lang="en-US" altLang="ko-KR" dirty="0" smtClean="0"/>
              <a:t>entropy</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38</a:t>
            </a:fld>
            <a:endParaRPr lang="en-US" altLang="ko-KR"/>
          </a:p>
        </p:txBody>
      </p:sp>
      <p:pic>
        <p:nvPicPr>
          <p:cNvPr id="5" name="그림 4"/>
          <p:cNvPicPr>
            <a:picLocks noChangeAspect="1"/>
          </p:cNvPicPr>
          <p:nvPr/>
        </p:nvPicPr>
        <p:blipFill>
          <a:blip r:embed="rId3"/>
          <a:stretch>
            <a:fillRect/>
          </a:stretch>
        </p:blipFill>
        <p:spPr>
          <a:xfrm>
            <a:off x="1656309" y="3708499"/>
            <a:ext cx="9904862" cy="2592288"/>
          </a:xfrm>
          <a:prstGeom prst="rect">
            <a:avLst/>
          </a:prstGeom>
        </p:spPr>
      </p:pic>
    </p:spTree>
    <p:extLst>
      <p:ext uri="{BB962C8B-B14F-4D97-AF65-F5344CB8AC3E}">
        <p14:creationId xmlns:p14="http://schemas.microsoft.com/office/powerpoint/2010/main" val="1675636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use </a:t>
            </a:r>
            <a:r>
              <a:rPr lang="en-US" altLang="ko-KR" dirty="0" err="1"/>
              <a:t>Softmax</a:t>
            </a:r>
            <a:r>
              <a:rPr lang="en-US" altLang="ko-KR" dirty="0"/>
              <a:t> Regression to classify the iris flowers into all three </a:t>
            </a:r>
            <a:r>
              <a:rPr lang="en-US" altLang="ko-KR" dirty="0" smtClean="0"/>
              <a:t>classes</a:t>
            </a:r>
          </a:p>
          <a:p>
            <a:pPr lvl="1"/>
            <a:r>
              <a:rPr lang="en-US" altLang="ko-KR" dirty="0" smtClean="0"/>
              <a:t>C:  </a:t>
            </a:r>
            <a:r>
              <a:rPr lang="en-US" altLang="ko-KR" dirty="0" err="1" smtClean="0"/>
              <a:t>hyperparameter</a:t>
            </a:r>
            <a:r>
              <a:rPr lang="en-US" altLang="ko-KR" dirty="0" smtClean="0"/>
              <a:t> (</a:t>
            </a:r>
            <a:r>
              <a:rPr lang="en-US" altLang="ko-KR" dirty="0"/>
              <a:t>The higher the value of C, the </a:t>
            </a:r>
            <a:r>
              <a:rPr lang="en-US" altLang="ko-KR" i="1" dirty="0"/>
              <a:t>less </a:t>
            </a:r>
            <a:r>
              <a:rPr lang="en-US" altLang="ko-KR" dirty="0"/>
              <a:t>the </a:t>
            </a:r>
            <a:r>
              <a:rPr lang="en-US" altLang="ko-KR" dirty="0" smtClean="0"/>
              <a:t>regularized)</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r>
              <a:rPr lang="en-US" altLang="ko-KR" dirty="0"/>
              <a:t>an iris with 5 cm long and 2 cm wide petals </a:t>
            </a:r>
            <a:r>
              <a:rPr lang="en-US" altLang="ko-KR" dirty="0" smtClean="0"/>
              <a:t>-&gt; </a:t>
            </a:r>
            <a:r>
              <a:rPr lang="en-US" altLang="ko-KR" dirty="0"/>
              <a:t>Iris-</a:t>
            </a:r>
            <a:r>
              <a:rPr lang="en-US" altLang="ko-KR" dirty="0" err="1"/>
              <a:t>Virginica</a:t>
            </a:r>
            <a:r>
              <a:rPr lang="en-US" altLang="ko-KR" dirty="0"/>
              <a:t> (class 2) with 94.2% probability (or Iris-Versicolor with 5.8% probability) </a:t>
            </a:r>
          </a:p>
          <a:p>
            <a:endParaRPr lang="en-US" altLang="ko-KR" dirty="0"/>
          </a:p>
          <a:p>
            <a:endParaRPr lang="en-US" altLang="ko-KR" dirty="0"/>
          </a:p>
          <a:p>
            <a:endParaRPr kumimoji="1" lang="ko-KR" altLang="en-US" dirty="0"/>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39</a:t>
            </a:fld>
            <a:endParaRPr lang="en-US" altLang="ko-KR"/>
          </a:p>
        </p:txBody>
      </p:sp>
      <p:pic>
        <p:nvPicPr>
          <p:cNvPr id="5" name="그림 4"/>
          <p:cNvPicPr>
            <a:picLocks noChangeAspect="1"/>
          </p:cNvPicPr>
          <p:nvPr/>
        </p:nvPicPr>
        <p:blipFill>
          <a:blip r:embed="rId2"/>
          <a:stretch>
            <a:fillRect/>
          </a:stretch>
        </p:blipFill>
        <p:spPr>
          <a:xfrm>
            <a:off x="1563098" y="4140547"/>
            <a:ext cx="15532269" cy="2376264"/>
          </a:xfrm>
          <a:prstGeom prst="rect">
            <a:avLst/>
          </a:prstGeom>
        </p:spPr>
      </p:pic>
      <p:pic>
        <p:nvPicPr>
          <p:cNvPr id="6" name="그림 5"/>
          <p:cNvPicPr>
            <a:picLocks noChangeAspect="1"/>
          </p:cNvPicPr>
          <p:nvPr/>
        </p:nvPicPr>
        <p:blipFill>
          <a:blip r:embed="rId3"/>
          <a:stretch>
            <a:fillRect/>
          </a:stretch>
        </p:blipFill>
        <p:spPr>
          <a:xfrm>
            <a:off x="1656309" y="6856565"/>
            <a:ext cx="14547134" cy="2324542"/>
          </a:xfrm>
          <a:prstGeom prst="rect">
            <a:avLst/>
          </a:prstGeom>
        </p:spPr>
      </p:pic>
    </p:spTree>
    <p:extLst>
      <p:ext uri="{BB962C8B-B14F-4D97-AF65-F5344CB8AC3E}">
        <p14:creationId xmlns:p14="http://schemas.microsoft.com/office/powerpoint/2010/main" val="390478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kumimoji="1" lang="en-US" altLang="ko-KR" dirty="0" smtClean="0"/>
              <a:t>Perception</a:t>
            </a:r>
          </a:p>
          <a:p>
            <a:r>
              <a:rPr kumimoji="1" lang="en-US" altLang="ko-KR" dirty="0" smtClean="0"/>
              <a:t>Cognition</a:t>
            </a:r>
          </a:p>
        </p:txBody>
      </p:sp>
      <p:sp>
        <p:nvSpPr>
          <p:cNvPr id="3" name="제목 2"/>
          <p:cNvSpPr>
            <a:spLocks noGrp="1"/>
          </p:cNvSpPr>
          <p:nvPr>
            <p:ph type="title"/>
          </p:nvPr>
        </p:nvSpPr>
        <p:spPr/>
        <p:txBody>
          <a:bodyPr/>
          <a:lstStyle/>
          <a:p>
            <a:r>
              <a:rPr kumimoji="1" lang="en-US" altLang="ko-KR" dirty="0" smtClean="0"/>
              <a:t>AI</a:t>
            </a:r>
            <a:r>
              <a:rPr kumimoji="1" lang="ko-KR" altLang="en-US" dirty="0" smtClean="0"/>
              <a:t>가 성과를 내는 영역</a:t>
            </a:r>
            <a:r>
              <a:rPr kumimoji="1" lang="en-US" altLang="ko-KR" dirty="0" smtClean="0"/>
              <a:t>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a:t>
            </a:fld>
            <a:endParaRPr lang="en-US" altLang="ko-KR"/>
          </a:p>
        </p:txBody>
      </p:sp>
    </p:spTree>
    <p:extLst>
      <p:ext uri="{BB962C8B-B14F-4D97-AF65-F5344CB8AC3E}">
        <p14:creationId xmlns:p14="http://schemas.microsoft.com/office/powerpoint/2010/main" val="1818167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fontScale="92500" lnSpcReduction="20000"/>
          </a:bodyPr>
          <a:lstStyle/>
          <a:p>
            <a:r>
              <a:rPr lang="en-US" altLang="ko-KR" dirty="0"/>
              <a:t>1. What Linear Regression training algorithm can you use if you have a training set with millions of features? </a:t>
            </a:r>
          </a:p>
          <a:p>
            <a:r>
              <a:rPr lang="en-US" altLang="ko-KR" dirty="0"/>
              <a:t>2. Suppose the features in your training set have very different scales. What </a:t>
            </a:r>
            <a:r>
              <a:rPr lang="en-US" altLang="ko-KR" dirty="0" err="1"/>
              <a:t>algo</a:t>
            </a:r>
            <a:r>
              <a:rPr lang="en-US" altLang="ko-KR" dirty="0"/>
              <a:t>‐ </a:t>
            </a:r>
            <a:r>
              <a:rPr lang="en-US" altLang="ko-KR" dirty="0" err="1"/>
              <a:t>rithms</a:t>
            </a:r>
            <a:r>
              <a:rPr lang="en-US" altLang="ko-KR" dirty="0"/>
              <a:t> might suffer from this, and how? What can you do about it? </a:t>
            </a:r>
          </a:p>
          <a:p>
            <a:r>
              <a:rPr lang="en-US" altLang="ko-KR" dirty="0" smtClean="0"/>
              <a:t>3.Can </a:t>
            </a:r>
            <a:r>
              <a:rPr lang="en-US" altLang="ko-KR" dirty="0"/>
              <a:t>Gradient Descent get stuck in a local minimum when training a Logistic Regression model? </a:t>
            </a:r>
          </a:p>
          <a:p>
            <a:r>
              <a:rPr lang="en-US" altLang="ko-KR" dirty="0" smtClean="0"/>
              <a:t>4.Do </a:t>
            </a:r>
            <a:r>
              <a:rPr lang="en-US" altLang="ko-KR" dirty="0"/>
              <a:t>all Gradient Descent algorithms lead to the same model provided you let them run long enough? </a:t>
            </a:r>
          </a:p>
          <a:p>
            <a:r>
              <a:rPr lang="en-US" altLang="ko-KR" dirty="0" smtClean="0"/>
              <a:t>5.Suppose </a:t>
            </a:r>
            <a:r>
              <a:rPr lang="en-US" altLang="ko-KR" dirty="0"/>
              <a:t>you use Batch Gradient Descent and you plot the validation error at every epoch. If you notice that the validation error consistently goes up, what is likely going on? How can you fix this? </a:t>
            </a:r>
          </a:p>
          <a:p>
            <a:r>
              <a:rPr lang="en-US" altLang="ko-KR" dirty="0" smtClean="0"/>
              <a:t>6.Is </a:t>
            </a:r>
            <a:r>
              <a:rPr lang="en-US" altLang="ko-KR" dirty="0"/>
              <a:t>it a good idea to stop Mini-batch Gradient Descent immediately when the </a:t>
            </a:r>
            <a:r>
              <a:rPr lang="en-US" altLang="ko-KR" dirty="0" smtClean="0"/>
              <a:t>validation </a:t>
            </a:r>
            <a:r>
              <a:rPr lang="en-US" altLang="ko-KR" dirty="0"/>
              <a:t>error goes up? </a:t>
            </a:r>
          </a:p>
          <a:p>
            <a:r>
              <a:rPr lang="en-US" altLang="ko-KR" dirty="0" smtClean="0"/>
              <a:t>7.Which </a:t>
            </a:r>
            <a:r>
              <a:rPr lang="en-US" altLang="ko-KR" dirty="0"/>
              <a:t>Gradient Descent algorithm (among those we discussed) will reach the vicinity of the optimal solution the fastest? Which will actually converge? How can you make the others converge as well? </a:t>
            </a:r>
          </a:p>
        </p:txBody>
      </p:sp>
      <p:sp>
        <p:nvSpPr>
          <p:cNvPr id="3" name="제목 2"/>
          <p:cNvSpPr>
            <a:spLocks noGrp="1"/>
          </p:cNvSpPr>
          <p:nvPr>
            <p:ph type="title"/>
          </p:nvPr>
        </p:nvSpPr>
        <p:spPr/>
        <p:txBody>
          <a:bodyPr/>
          <a:lstStyle/>
          <a:p>
            <a:r>
              <a:rPr kumimoji="1" lang="en-US" altLang="ko-KR" dirty="0" err="1" smtClean="0"/>
              <a:t>Exersize</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40</a:t>
            </a:fld>
            <a:endParaRPr lang="en-US" altLang="ko-KR"/>
          </a:p>
        </p:txBody>
      </p:sp>
    </p:spTree>
    <p:extLst>
      <p:ext uri="{BB962C8B-B14F-4D97-AF65-F5344CB8AC3E}">
        <p14:creationId xmlns:p14="http://schemas.microsoft.com/office/powerpoint/2010/main" val="19281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fontScale="92500" lnSpcReduction="20000"/>
          </a:bodyPr>
          <a:lstStyle/>
          <a:p>
            <a:r>
              <a:rPr lang="en-US" altLang="ko-KR" dirty="0"/>
              <a:t>8.Suppose you are using Polynomial Regression. You plot the learning curves and you notice that there is a large gap between the training error and the validation error. What is happening? What are three ways to solve this? </a:t>
            </a:r>
          </a:p>
          <a:p>
            <a:r>
              <a:rPr lang="en-US" altLang="ko-KR" dirty="0"/>
              <a:t>9.Suppose you are using Ridge Regression and you notice that the training error and the validation error are almost equal and fairly high. Would you say that the model suffers from high bias or high variance? Should you increase the </a:t>
            </a:r>
            <a:r>
              <a:rPr lang="en-US" altLang="ko-KR" dirty="0" err="1"/>
              <a:t>regulari</a:t>
            </a:r>
            <a:r>
              <a:rPr lang="en-US" altLang="ko-KR" dirty="0"/>
              <a:t>‐ </a:t>
            </a:r>
            <a:r>
              <a:rPr lang="en-US" altLang="ko-KR" dirty="0" err="1"/>
              <a:t>zation</a:t>
            </a:r>
            <a:r>
              <a:rPr lang="en-US" altLang="ko-KR" dirty="0"/>
              <a:t> </a:t>
            </a:r>
            <a:r>
              <a:rPr lang="en-US" altLang="ko-KR" dirty="0" err="1"/>
              <a:t>hyperparameter</a:t>
            </a:r>
            <a:r>
              <a:rPr lang="en-US" altLang="ko-KR" dirty="0"/>
              <a:t> </a:t>
            </a:r>
            <a:r>
              <a:rPr lang="en-US" altLang="ko-KR" i="1" dirty="0"/>
              <a:t>α </a:t>
            </a:r>
            <a:r>
              <a:rPr lang="en-US" altLang="ko-KR" dirty="0"/>
              <a:t>or reduce it? </a:t>
            </a:r>
          </a:p>
          <a:p>
            <a:r>
              <a:rPr lang="en-US" altLang="ko-KR" dirty="0"/>
              <a:t>10.Why would you want to use: </a:t>
            </a:r>
          </a:p>
          <a:p>
            <a:pPr lvl="1"/>
            <a:r>
              <a:rPr lang="en-US" altLang="ko-KR" sz="4000" dirty="0"/>
              <a:t>Ridge Regression instead of Linear Regression? </a:t>
            </a:r>
          </a:p>
          <a:p>
            <a:pPr lvl="1"/>
            <a:r>
              <a:rPr lang="en-US" altLang="ko-KR" sz="4000" dirty="0"/>
              <a:t>Lasso instead of Ridge Regression? </a:t>
            </a:r>
          </a:p>
          <a:p>
            <a:pPr lvl="1"/>
            <a:r>
              <a:rPr lang="en-US" altLang="ko-KR" sz="4000" dirty="0"/>
              <a:t>Elastic Net instead of Lasso? </a:t>
            </a:r>
          </a:p>
          <a:p>
            <a:r>
              <a:rPr lang="en-US" altLang="ko-KR" dirty="0"/>
              <a:t>11.Suppose you want to classify pictures as outdoor/indoor and daytime/nighttime. Should you implement two Logistic Regression classifiers or one </a:t>
            </a:r>
            <a:r>
              <a:rPr lang="en-US" altLang="ko-KR" dirty="0" err="1"/>
              <a:t>Softmax</a:t>
            </a:r>
            <a:r>
              <a:rPr lang="en-US" altLang="ko-KR" dirty="0"/>
              <a:t> </a:t>
            </a:r>
            <a:r>
              <a:rPr lang="en-US" altLang="ko-KR" dirty="0" smtClean="0"/>
              <a:t>Regression </a:t>
            </a:r>
            <a:r>
              <a:rPr lang="en-US" altLang="ko-KR" dirty="0"/>
              <a:t>classifier? </a:t>
            </a:r>
          </a:p>
          <a:p>
            <a:r>
              <a:rPr lang="en-US" altLang="ko-KR" dirty="0"/>
              <a:t>12.Implement Batch Gradient Descent with early stopping for </a:t>
            </a:r>
            <a:r>
              <a:rPr lang="en-US" altLang="ko-KR" dirty="0" err="1"/>
              <a:t>Softmax</a:t>
            </a:r>
            <a:r>
              <a:rPr lang="en-US" altLang="ko-KR" dirty="0"/>
              <a:t> Regression (without using </a:t>
            </a:r>
            <a:r>
              <a:rPr lang="en-US" altLang="ko-KR" dirty="0" err="1"/>
              <a:t>Scikit</a:t>
            </a:r>
            <a:r>
              <a:rPr lang="en-US" altLang="ko-KR" dirty="0"/>
              <a:t>-Learn).  </a:t>
            </a:r>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41</a:t>
            </a:fld>
            <a:endParaRPr lang="en-US" altLang="ko-KR"/>
          </a:p>
        </p:txBody>
      </p:sp>
    </p:spTree>
    <p:extLst>
      <p:ext uri="{BB962C8B-B14F-4D97-AF65-F5344CB8AC3E}">
        <p14:creationId xmlns:p14="http://schemas.microsoft.com/office/powerpoint/2010/main" val="2122734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fontScale="85000" lnSpcReduction="10000"/>
          </a:bodyPr>
          <a:lstStyle/>
          <a:p>
            <a:r>
              <a:rPr lang="en-US" altLang="ko-KR" dirty="0" smtClean="0"/>
              <a:t>1.If </a:t>
            </a:r>
            <a:r>
              <a:rPr lang="en-US" altLang="ko-KR" dirty="0"/>
              <a:t>you have a training set with millions of features you can use Stochastic </a:t>
            </a:r>
            <a:r>
              <a:rPr lang="en-US" altLang="ko-KR" dirty="0" smtClean="0"/>
              <a:t>Gradient </a:t>
            </a:r>
            <a:r>
              <a:rPr lang="en-US" altLang="ko-KR" dirty="0"/>
              <a:t>Descent or Mini-batch Gradient Descent, and perhaps Batch Gradient Descent if the training set fits in memory. But you cannot use the Normal </a:t>
            </a:r>
            <a:r>
              <a:rPr lang="en-US" altLang="ko-KR" dirty="0" smtClean="0"/>
              <a:t>Equation </a:t>
            </a:r>
            <a:r>
              <a:rPr lang="en-US" altLang="ko-KR" dirty="0"/>
              <a:t>because the computational complexity grows quickly (more than </a:t>
            </a:r>
            <a:r>
              <a:rPr lang="en-US" altLang="ko-KR" dirty="0" err="1" smtClean="0"/>
              <a:t>quadratically</a:t>
            </a:r>
            <a:r>
              <a:rPr lang="en-US" altLang="ko-KR" dirty="0"/>
              <a:t>) with the number of features. </a:t>
            </a:r>
          </a:p>
          <a:p>
            <a:r>
              <a:rPr lang="en-US" altLang="ko-KR" dirty="0" smtClean="0"/>
              <a:t>2.If </a:t>
            </a:r>
            <a:r>
              <a:rPr lang="en-US" altLang="ko-KR" dirty="0"/>
              <a:t>the features in your training set have very different scales, the cost function will have the shape of an elongated bowl, so the Gradient Descent algorithms will take a long time to converge. To solve this you should scale the data before training the model. Note that the Normal Equation will work just fine without scaling. </a:t>
            </a:r>
          </a:p>
          <a:p>
            <a:r>
              <a:rPr lang="en-US" altLang="ko-KR" dirty="0" smtClean="0"/>
              <a:t>3.Gradient </a:t>
            </a:r>
            <a:r>
              <a:rPr lang="en-US" altLang="ko-KR" dirty="0"/>
              <a:t>Descent cannot get stuck in a local minimum when training a Logistic Regression model because the cost function is convex</a:t>
            </a:r>
            <a:r>
              <a:rPr lang="en-US" altLang="ko-KR" dirty="0" smtClean="0"/>
              <a:t>. </a:t>
            </a:r>
            <a:endParaRPr lang="en-US" altLang="ko-KR" dirty="0"/>
          </a:p>
          <a:p>
            <a:r>
              <a:rPr lang="en-US" altLang="ko-KR" dirty="0" smtClean="0"/>
              <a:t>4.If </a:t>
            </a:r>
            <a:r>
              <a:rPr lang="en-US" altLang="ko-KR" dirty="0"/>
              <a:t>the optimization problem is convex (such as Linear Regression or Logistic Regression), and assuming the learning rate is not too high, then all Gradient Descent algorithms will approach the global optimum and end up producing fairly similar models. However, unless you gradually reduce the learning rate, Stochastic GD and Mini-batch GD will never truly converge; instead, they will keep jumping back and forth around the global optimum. This means that even if you let them run for a very long time, these Gradient Descent algorithms will produce slightly different models. </a:t>
            </a:r>
          </a:p>
          <a:p>
            <a:endParaRPr lang="en-US" altLang="ko-KR" dirty="0"/>
          </a:p>
          <a:p>
            <a:endParaRPr kumimoji="1" lang="ko-KR" altLang="en-US" dirty="0"/>
          </a:p>
        </p:txBody>
      </p:sp>
      <p:sp>
        <p:nvSpPr>
          <p:cNvPr id="3" name="제목 2"/>
          <p:cNvSpPr>
            <a:spLocks noGrp="1"/>
          </p:cNvSpPr>
          <p:nvPr>
            <p:ph type="title"/>
          </p:nvPr>
        </p:nvSpPr>
        <p:spPr/>
        <p:txBody>
          <a:bodyPr/>
          <a:lstStyle/>
          <a:p>
            <a:r>
              <a:rPr kumimoji="1" lang="en-US" altLang="ko-KR" dirty="0" smtClean="0"/>
              <a:t>Answer</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42</a:t>
            </a:fld>
            <a:endParaRPr lang="en-US" altLang="ko-KR"/>
          </a:p>
        </p:txBody>
      </p:sp>
    </p:spTree>
    <p:extLst>
      <p:ext uri="{BB962C8B-B14F-4D97-AF65-F5344CB8AC3E}">
        <p14:creationId xmlns:p14="http://schemas.microsoft.com/office/powerpoint/2010/main" val="339930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fontScale="92500" lnSpcReduction="20000"/>
          </a:bodyPr>
          <a:lstStyle/>
          <a:p>
            <a:r>
              <a:rPr lang="en-US" altLang="ko-KR" dirty="0" smtClean="0"/>
              <a:t>5.If </a:t>
            </a:r>
            <a:r>
              <a:rPr lang="en-US" altLang="ko-KR" dirty="0"/>
              <a:t>the validation error consistently goes up after every epoch, then one possibility is that the learning rate is too high and the algorithm is diverging. If the training error also goes up, then this is clearly the problem and you should reduce the learning rate. However, if the training error is not going up, then your model is overfitting the training set and you should stop training. </a:t>
            </a:r>
          </a:p>
          <a:p>
            <a:r>
              <a:rPr lang="en-US" altLang="ko-KR" dirty="0" smtClean="0"/>
              <a:t>6.Due </a:t>
            </a:r>
            <a:r>
              <a:rPr lang="en-US" altLang="ko-KR" dirty="0"/>
              <a:t>to their random nature, neither Stochastic Gradient Descent nor Mini-batch Gradient Descent is guaranteed to make progress at every single training </a:t>
            </a:r>
            <a:r>
              <a:rPr lang="en-US" altLang="ko-KR" dirty="0" smtClean="0"/>
              <a:t>iteration</a:t>
            </a:r>
            <a:r>
              <a:rPr lang="en-US" altLang="ko-KR" dirty="0"/>
              <a:t>. So if you immediately stop training when the validation error goes up, you may stop much too early, before the optimum is reached. A better option is to save the model at regular intervals, and when it has not improved for a long time (meaning it will probably never beat the record), you can revert to the best saved model. </a:t>
            </a:r>
          </a:p>
          <a:p>
            <a:r>
              <a:rPr lang="en-US" altLang="ko-KR" dirty="0" smtClean="0"/>
              <a:t>7.Stochastic </a:t>
            </a:r>
            <a:r>
              <a:rPr lang="en-US" altLang="ko-KR" dirty="0"/>
              <a:t>Gradient Descent has the fastest training iteration since it considers only one training instance at a time, so it is generally the first to reach the vicinity of the global optimum (or Mini-batch GD with a very small mini-batch size). However, only Batch Gradient Descent will actually converge, given enough training time. As mentioned, Stochastic GD and Mini-batch GD will bounce around the optimum, unless you gradually reduce the learning rate. </a:t>
            </a:r>
          </a:p>
          <a:p>
            <a:endParaRPr kumimoji="1" lang="ko-KR" altLang="en-US" dirty="0"/>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43</a:t>
            </a:fld>
            <a:endParaRPr lang="en-US" altLang="ko-KR"/>
          </a:p>
        </p:txBody>
      </p:sp>
    </p:spTree>
    <p:extLst>
      <p:ext uri="{BB962C8B-B14F-4D97-AF65-F5344CB8AC3E}">
        <p14:creationId xmlns:p14="http://schemas.microsoft.com/office/powerpoint/2010/main" val="755406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fontScale="92500" lnSpcReduction="20000"/>
          </a:bodyPr>
          <a:lstStyle/>
          <a:p>
            <a:r>
              <a:rPr lang="en-US" altLang="ko-KR" dirty="0" smtClean="0"/>
              <a:t>8.If </a:t>
            </a:r>
            <a:r>
              <a:rPr lang="en-US" altLang="ko-KR" dirty="0"/>
              <a:t>the validation error is much higher than the training error, this is likely because your model is overfitting the training set. One way to try to fix this is to reduce the polynomial degree: a model with fewer degrees of freedom is less likely to </a:t>
            </a:r>
            <a:r>
              <a:rPr lang="en-US" altLang="ko-KR" dirty="0" err="1"/>
              <a:t>overfit</a:t>
            </a:r>
            <a:r>
              <a:rPr lang="en-US" altLang="ko-KR" dirty="0"/>
              <a:t>. Another thing you can try is to regularize the model—for example, by adding an l</a:t>
            </a:r>
            <a:r>
              <a:rPr lang="en-US" altLang="ko-KR" sz="800" dirty="0"/>
              <a:t>2 </a:t>
            </a:r>
            <a:r>
              <a:rPr lang="en-US" altLang="ko-KR" dirty="0"/>
              <a:t>penalty (Ridge) or an l</a:t>
            </a:r>
            <a:r>
              <a:rPr lang="en-US" altLang="ko-KR" sz="800" dirty="0"/>
              <a:t>1 </a:t>
            </a:r>
            <a:r>
              <a:rPr lang="en-US" altLang="ko-KR" dirty="0"/>
              <a:t>penalty (Lasso) to the cost function. This will also reduce the degrees of freedom of the model. Lastly, you can try to increase the size of the training set. </a:t>
            </a:r>
          </a:p>
          <a:p>
            <a:r>
              <a:rPr lang="en-US" altLang="ko-KR" dirty="0" smtClean="0"/>
              <a:t>9.If </a:t>
            </a:r>
            <a:r>
              <a:rPr lang="en-US" altLang="ko-KR" dirty="0"/>
              <a:t>both the training error and the validation error are almost equal and fairly high, the model is likely </a:t>
            </a:r>
            <a:r>
              <a:rPr lang="en-US" altLang="ko-KR" dirty="0" err="1"/>
              <a:t>underfitting</a:t>
            </a:r>
            <a:r>
              <a:rPr lang="en-US" altLang="ko-KR" dirty="0"/>
              <a:t> the training set, which means it has a high bias. You should try reducing the regularization </a:t>
            </a:r>
            <a:r>
              <a:rPr lang="en-US" altLang="ko-KR" dirty="0" err="1"/>
              <a:t>hyperparameter</a:t>
            </a:r>
            <a:r>
              <a:rPr lang="en-US" altLang="ko-KR" dirty="0"/>
              <a:t> </a:t>
            </a:r>
            <a:r>
              <a:rPr lang="en-US" altLang="ko-KR" i="1" dirty="0"/>
              <a:t>α</a:t>
            </a:r>
            <a:r>
              <a:rPr lang="en-US" altLang="ko-KR" dirty="0"/>
              <a:t>. </a:t>
            </a:r>
          </a:p>
          <a:p>
            <a:r>
              <a:rPr lang="en-US" altLang="ko-KR" dirty="0" smtClean="0"/>
              <a:t>10.Let’s </a:t>
            </a:r>
            <a:r>
              <a:rPr lang="en-US" altLang="ko-KR" dirty="0"/>
              <a:t>see: </a:t>
            </a:r>
          </a:p>
          <a:p>
            <a:pPr lvl="1"/>
            <a:r>
              <a:rPr lang="en-US" altLang="ko-KR" sz="4000" dirty="0"/>
              <a:t>A model with some regularization typically performs better than a model without any regularization, so you should generally prefer Ridge Regression over plain Linear Regression.</a:t>
            </a:r>
            <a:r>
              <a:rPr lang="en-US" altLang="ko-KR" sz="800" dirty="0"/>
              <a:t>2 </a:t>
            </a:r>
            <a:endParaRPr lang="en-US" altLang="ko-KR" sz="4000" dirty="0"/>
          </a:p>
          <a:p>
            <a:pPr lvl="1"/>
            <a:r>
              <a:rPr lang="en-US" altLang="ko-KR" sz="4000" dirty="0"/>
              <a:t>Lasso Regression uses an l</a:t>
            </a:r>
            <a:r>
              <a:rPr lang="en-US" altLang="ko-KR" sz="800" dirty="0"/>
              <a:t>1 </a:t>
            </a:r>
            <a:r>
              <a:rPr lang="en-US" altLang="ko-KR" sz="4000" dirty="0"/>
              <a:t>penalty, which tends to push the weights down to exactly zero. This leads to sparse models, where all weights are zero except for </a:t>
            </a:r>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44</a:t>
            </a:fld>
            <a:endParaRPr lang="en-US" altLang="ko-KR"/>
          </a:p>
        </p:txBody>
      </p:sp>
    </p:spTree>
    <p:extLst>
      <p:ext uri="{BB962C8B-B14F-4D97-AF65-F5344CB8AC3E}">
        <p14:creationId xmlns:p14="http://schemas.microsoft.com/office/powerpoint/2010/main" val="1249824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a:bodyPr>
          <a:lstStyle/>
          <a:p>
            <a:pPr lvl="1"/>
            <a:r>
              <a:rPr lang="en-US" altLang="ko-KR" dirty="0"/>
              <a:t>the most important weights. This is a way to perform feature selection auto‐ </a:t>
            </a:r>
            <a:r>
              <a:rPr lang="en-US" altLang="ko-KR" dirty="0" err="1"/>
              <a:t>matically</a:t>
            </a:r>
            <a:r>
              <a:rPr lang="en-US" altLang="ko-KR" dirty="0"/>
              <a:t>, which is good if you suspect that only a few features actually matter. When you are not sure, you should prefer Ridge Regression. </a:t>
            </a:r>
          </a:p>
          <a:p>
            <a:pPr lvl="1"/>
            <a:r>
              <a:rPr lang="en-US" altLang="ko-KR" dirty="0"/>
              <a:t>• Elastic Net is generally preferred over Lasso since Lasso may behave erratically in some cases (when several features are strongly correlated or when there are more features than training instances). However, it does add an extra hyper‐ parameter to tune. If you just want Lasso without the erratic behavior, you can just use Elastic Net with an l1_ratio close to 1. </a:t>
            </a:r>
          </a:p>
          <a:p>
            <a:r>
              <a:rPr lang="en-US" altLang="ko-KR" dirty="0" smtClean="0"/>
              <a:t>11.If </a:t>
            </a:r>
            <a:r>
              <a:rPr lang="en-US" altLang="ko-KR" dirty="0"/>
              <a:t>you want to classify pictures as outdoor/indoor and daytime/nighttime, since these are not exclusive classes (i.e., all four combinations are possible) you should train two Logistic Regression classifiers. </a:t>
            </a:r>
          </a:p>
          <a:p>
            <a:r>
              <a:rPr lang="en-US" altLang="ko-KR" dirty="0" smtClean="0"/>
              <a:t>12.See </a:t>
            </a:r>
            <a:r>
              <a:rPr lang="en-US" altLang="ko-KR" dirty="0"/>
              <a:t>the </a:t>
            </a:r>
            <a:r>
              <a:rPr lang="en-US" altLang="ko-KR" dirty="0" err="1"/>
              <a:t>Jupyter</a:t>
            </a:r>
            <a:r>
              <a:rPr lang="en-US" altLang="ko-KR" dirty="0"/>
              <a:t> notebooks available at </a:t>
            </a:r>
            <a:r>
              <a:rPr lang="en-US" altLang="ko-KR" i="1" dirty="0"/>
              <a:t>https://</a:t>
            </a:r>
            <a:r>
              <a:rPr lang="en-US" altLang="ko-KR" i="1" dirty="0" err="1"/>
              <a:t>github.com</a:t>
            </a:r>
            <a:r>
              <a:rPr lang="en-US" altLang="ko-KR" i="1" dirty="0"/>
              <a:t>/</a:t>
            </a:r>
            <a:r>
              <a:rPr lang="en-US" altLang="ko-KR" i="1" dirty="0" err="1"/>
              <a:t>ageron</a:t>
            </a:r>
            <a:r>
              <a:rPr lang="en-US" altLang="ko-KR" i="1" dirty="0"/>
              <a:t>/</a:t>
            </a:r>
            <a:r>
              <a:rPr lang="en-US" altLang="ko-KR" i="1" dirty="0" err="1"/>
              <a:t>handson</a:t>
            </a:r>
            <a:r>
              <a:rPr lang="en-US" altLang="ko-KR" i="1" dirty="0"/>
              <a:t>-ml</a:t>
            </a:r>
            <a:r>
              <a:rPr lang="en-US" altLang="ko-KR" dirty="0"/>
              <a:t>. </a:t>
            </a:r>
          </a:p>
          <a:p>
            <a:endParaRPr kumimoji="1" lang="ko-KR" altLang="en-US" dirty="0"/>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45</a:t>
            </a:fld>
            <a:endParaRPr lang="en-US" altLang="ko-KR"/>
          </a:p>
        </p:txBody>
      </p:sp>
    </p:spTree>
    <p:extLst>
      <p:ext uri="{BB962C8B-B14F-4D97-AF65-F5344CB8AC3E}">
        <p14:creationId xmlns:p14="http://schemas.microsoft.com/office/powerpoint/2010/main" val="1507052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a:bodyPr>
          <a:lstStyle/>
          <a:p>
            <a:r>
              <a:rPr kumimoji="1" lang="en-US" altLang="ko-KR" dirty="0" smtClean="0"/>
              <a:t>Used for </a:t>
            </a:r>
            <a:r>
              <a:rPr lang="en-US" altLang="ko-KR" dirty="0"/>
              <a:t>linear or nonlinear classification, regression, and even outlier detection </a:t>
            </a:r>
          </a:p>
          <a:p>
            <a:r>
              <a:rPr lang="en-US" altLang="ko-KR" dirty="0"/>
              <a:t>well suited for classification of complex but small- or medium-sized </a:t>
            </a:r>
            <a:r>
              <a:rPr lang="en-US" altLang="ko-KR" dirty="0" smtClean="0"/>
              <a:t>datasets</a:t>
            </a:r>
            <a:endParaRPr kumimoji="1" lang="ko-KR" altLang="en-US" dirty="0"/>
          </a:p>
        </p:txBody>
      </p:sp>
      <p:sp>
        <p:nvSpPr>
          <p:cNvPr id="3" name="제목 2"/>
          <p:cNvSpPr>
            <a:spLocks noGrp="1"/>
          </p:cNvSpPr>
          <p:nvPr>
            <p:ph type="title"/>
          </p:nvPr>
        </p:nvSpPr>
        <p:spPr/>
        <p:txBody>
          <a:bodyPr>
            <a:normAutofit/>
          </a:bodyPr>
          <a:lstStyle/>
          <a:p>
            <a:r>
              <a:rPr lang="en-US" altLang="ko-KR" dirty="0"/>
              <a:t>Support Vector </a:t>
            </a:r>
            <a:r>
              <a:rPr lang="en-US" altLang="ko-KR" dirty="0" smtClean="0"/>
              <a:t>Machines</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46</a:t>
            </a:fld>
            <a:endParaRPr lang="en-US" altLang="ko-KR"/>
          </a:p>
        </p:txBody>
      </p:sp>
    </p:spTree>
    <p:extLst>
      <p:ext uri="{BB962C8B-B14F-4D97-AF65-F5344CB8AC3E}">
        <p14:creationId xmlns:p14="http://schemas.microsoft.com/office/powerpoint/2010/main" val="2131841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a:bodyPr>
          <a:lstStyle/>
          <a:p>
            <a:endParaRPr kumimoji="1" lang="en-US" altLang="ko-KR" dirty="0" smtClean="0"/>
          </a:p>
          <a:p>
            <a:endParaRPr kumimoji="1" lang="en-US" altLang="ko-KR" dirty="0"/>
          </a:p>
          <a:p>
            <a:endParaRPr kumimoji="1" lang="en-US" altLang="ko-KR" dirty="0" smtClean="0"/>
          </a:p>
          <a:p>
            <a:endParaRPr kumimoji="1" lang="en-US" altLang="ko-KR" dirty="0"/>
          </a:p>
          <a:p>
            <a:endParaRPr kumimoji="1" lang="en-US" altLang="ko-KR" dirty="0" smtClean="0"/>
          </a:p>
          <a:p>
            <a:endParaRPr kumimoji="1" lang="en-US" altLang="ko-KR" dirty="0"/>
          </a:p>
          <a:p>
            <a:r>
              <a:rPr lang="en-US" altLang="ko-KR" dirty="0"/>
              <a:t>it is fully determined (or “supported”) </a:t>
            </a:r>
            <a:r>
              <a:rPr lang="en-US" altLang="ko-KR" dirty="0" smtClean="0"/>
              <a:t>by </a:t>
            </a:r>
            <a:r>
              <a:rPr lang="en-US" altLang="ko-KR" i="1" dirty="0" smtClean="0"/>
              <a:t>support vectors:</a:t>
            </a:r>
            <a:endParaRPr kumimoji="1" lang="en-US" altLang="ko-KR" dirty="0" smtClean="0"/>
          </a:p>
          <a:p>
            <a:r>
              <a:rPr lang="en-US" altLang="ko-KR" dirty="0"/>
              <a:t>stays as far away from the closest training instances as possible </a:t>
            </a:r>
            <a:r>
              <a:rPr lang="en-US" altLang="ko-KR" dirty="0" smtClean="0"/>
              <a:t>- </a:t>
            </a:r>
            <a:r>
              <a:rPr lang="en-US" altLang="ko-KR" i="1" dirty="0"/>
              <a:t>Large margin </a:t>
            </a:r>
            <a:r>
              <a:rPr lang="en-US" altLang="ko-KR" i="1" dirty="0" smtClean="0"/>
              <a:t>classification </a:t>
            </a:r>
          </a:p>
          <a:p>
            <a:r>
              <a:rPr lang="en-US" altLang="ko-KR" dirty="0"/>
              <a:t>SVMs are sensitive to the </a:t>
            </a:r>
            <a:r>
              <a:rPr lang="en-US" altLang="ko-KR" dirty="0">
                <a:solidFill>
                  <a:srgbClr val="FF0000"/>
                </a:solidFill>
              </a:rPr>
              <a:t>feature scales</a:t>
            </a:r>
            <a:r>
              <a:rPr lang="en-US" altLang="ko-KR" dirty="0"/>
              <a:t> </a:t>
            </a:r>
          </a:p>
          <a:p>
            <a:endParaRPr kumimoji="1" lang="ko-KR" altLang="en-US" dirty="0"/>
          </a:p>
        </p:txBody>
      </p:sp>
      <p:sp>
        <p:nvSpPr>
          <p:cNvPr id="3" name="제목 2"/>
          <p:cNvSpPr>
            <a:spLocks noGrp="1"/>
          </p:cNvSpPr>
          <p:nvPr>
            <p:ph type="title"/>
          </p:nvPr>
        </p:nvSpPr>
        <p:spPr/>
        <p:txBody>
          <a:bodyPr>
            <a:normAutofit/>
          </a:bodyPr>
          <a:lstStyle/>
          <a:p>
            <a:r>
              <a:rPr lang="en-US" altLang="ko-KR" dirty="0"/>
              <a:t>Linear SVM </a:t>
            </a:r>
            <a:r>
              <a:rPr lang="en-US" altLang="ko-KR" dirty="0" smtClean="0"/>
              <a:t>Classification </a:t>
            </a:r>
            <a:endParaRPr lang="en-US" altLang="ko-KR"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47</a:t>
            </a:fld>
            <a:endParaRPr lang="en-US" altLang="ko-KR"/>
          </a:p>
        </p:txBody>
      </p:sp>
      <p:pic>
        <p:nvPicPr>
          <p:cNvPr id="5" name="그림 4"/>
          <p:cNvPicPr>
            <a:picLocks noChangeAspect="1"/>
          </p:cNvPicPr>
          <p:nvPr/>
        </p:nvPicPr>
        <p:blipFill>
          <a:blip r:embed="rId2"/>
          <a:stretch>
            <a:fillRect/>
          </a:stretch>
        </p:blipFill>
        <p:spPr>
          <a:xfrm>
            <a:off x="181578" y="2476691"/>
            <a:ext cx="17639094" cy="3816424"/>
          </a:xfrm>
          <a:prstGeom prst="rect">
            <a:avLst/>
          </a:prstGeom>
        </p:spPr>
      </p:pic>
    </p:spTree>
    <p:extLst>
      <p:ext uri="{BB962C8B-B14F-4D97-AF65-F5344CB8AC3E}">
        <p14:creationId xmlns:p14="http://schemas.microsoft.com/office/powerpoint/2010/main" val="12798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i="1" dirty="0"/>
              <a:t>hard margin classification </a:t>
            </a:r>
            <a:endParaRPr kumimoji="1" lang="en-US" altLang="ko-KR" dirty="0" smtClean="0"/>
          </a:p>
          <a:p>
            <a:endParaRPr kumimoji="1" lang="en-US" altLang="ko-KR" dirty="0"/>
          </a:p>
          <a:p>
            <a:endParaRPr kumimoji="1" lang="en-US" altLang="ko-KR" dirty="0" smtClean="0"/>
          </a:p>
          <a:p>
            <a:endParaRPr kumimoji="1" lang="en-US" altLang="ko-KR" dirty="0"/>
          </a:p>
          <a:p>
            <a:endParaRPr kumimoji="1" lang="en-US" altLang="ko-KR" dirty="0" smtClean="0"/>
          </a:p>
          <a:p>
            <a:endParaRPr kumimoji="1" lang="en-US" altLang="ko-KR" dirty="0" smtClean="0"/>
          </a:p>
          <a:p>
            <a:r>
              <a:rPr lang="en-US" altLang="ko-KR" dirty="0" smtClean="0"/>
              <a:t>keep </a:t>
            </a:r>
            <a:r>
              <a:rPr lang="en-US" altLang="ko-KR" dirty="0"/>
              <a:t>the street as large as possible and limiting the </a:t>
            </a:r>
            <a:r>
              <a:rPr lang="en-US" altLang="ko-KR" i="1" dirty="0"/>
              <a:t>margin violations </a:t>
            </a:r>
            <a:endParaRPr lang="en-US" altLang="ko-KR" dirty="0"/>
          </a:p>
          <a:p>
            <a:endParaRPr kumimoji="1" lang="ko-KR" altLang="en-US" dirty="0"/>
          </a:p>
        </p:txBody>
      </p:sp>
      <p:sp>
        <p:nvSpPr>
          <p:cNvPr id="3" name="제목 2"/>
          <p:cNvSpPr>
            <a:spLocks noGrp="1"/>
          </p:cNvSpPr>
          <p:nvPr>
            <p:ph type="title"/>
          </p:nvPr>
        </p:nvSpPr>
        <p:spPr/>
        <p:txBody>
          <a:bodyPr>
            <a:normAutofit fontScale="90000"/>
          </a:bodyPr>
          <a:lstStyle/>
          <a:p>
            <a:r>
              <a:rPr lang="en-US" altLang="ko-KR" dirty="0"/>
              <a:t>Soft Margin </a:t>
            </a:r>
            <a:r>
              <a:rPr lang="en-US" altLang="ko-KR" dirty="0" err="1"/>
              <a:t>Classi</a:t>
            </a:r>
            <a:r>
              <a:rPr lang="en-US" altLang="ko-KR" dirty="0"/>
              <a:t> cation </a:t>
            </a:r>
            <a:br>
              <a:rPr lang="en-US" altLang="ko-KR" dirty="0"/>
            </a:b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48</a:t>
            </a:fld>
            <a:endParaRPr lang="en-US" altLang="ko-KR"/>
          </a:p>
        </p:txBody>
      </p:sp>
      <p:pic>
        <p:nvPicPr>
          <p:cNvPr id="5" name="그림 4"/>
          <p:cNvPicPr>
            <a:picLocks noChangeAspect="1"/>
          </p:cNvPicPr>
          <p:nvPr/>
        </p:nvPicPr>
        <p:blipFill>
          <a:blip r:embed="rId2"/>
          <a:stretch>
            <a:fillRect/>
          </a:stretch>
        </p:blipFill>
        <p:spPr>
          <a:xfrm>
            <a:off x="576189" y="3134835"/>
            <a:ext cx="17232632" cy="3769072"/>
          </a:xfrm>
          <a:prstGeom prst="rect">
            <a:avLst/>
          </a:prstGeom>
        </p:spPr>
      </p:pic>
      <p:pic>
        <p:nvPicPr>
          <p:cNvPr id="6" name="그림 5"/>
          <p:cNvPicPr>
            <a:picLocks noChangeAspect="1"/>
          </p:cNvPicPr>
          <p:nvPr/>
        </p:nvPicPr>
        <p:blipFill>
          <a:blip r:embed="rId3"/>
          <a:stretch>
            <a:fillRect/>
          </a:stretch>
        </p:blipFill>
        <p:spPr>
          <a:xfrm>
            <a:off x="648197" y="7527509"/>
            <a:ext cx="16915698" cy="4533917"/>
          </a:xfrm>
          <a:prstGeom prst="rect">
            <a:avLst/>
          </a:prstGeom>
        </p:spPr>
      </p:pic>
    </p:spTree>
    <p:extLst>
      <p:ext uri="{BB962C8B-B14F-4D97-AF65-F5344CB8AC3E}">
        <p14:creationId xmlns:p14="http://schemas.microsoft.com/office/powerpoint/2010/main" val="1443157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49</a:t>
            </a:fld>
            <a:endParaRPr lang="en-US" altLang="ko-KR"/>
          </a:p>
        </p:txBody>
      </p:sp>
      <p:pic>
        <p:nvPicPr>
          <p:cNvPr id="5" name="그림 4"/>
          <p:cNvPicPr>
            <a:picLocks noChangeAspect="1"/>
          </p:cNvPicPr>
          <p:nvPr/>
        </p:nvPicPr>
        <p:blipFill>
          <a:blip r:embed="rId2"/>
          <a:stretch>
            <a:fillRect/>
          </a:stretch>
        </p:blipFill>
        <p:spPr>
          <a:xfrm>
            <a:off x="1694543" y="1620267"/>
            <a:ext cx="14613164" cy="9073008"/>
          </a:xfrm>
          <a:prstGeom prst="rect">
            <a:avLst/>
          </a:prstGeom>
        </p:spPr>
      </p:pic>
      <p:pic>
        <p:nvPicPr>
          <p:cNvPr id="6" name="그림 5"/>
          <p:cNvPicPr>
            <a:picLocks noChangeAspect="1"/>
          </p:cNvPicPr>
          <p:nvPr/>
        </p:nvPicPr>
        <p:blipFill>
          <a:blip r:embed="rId3"/>
          <a:stretch>
            <a:fillRect/>
          </a:stretch>
        </p:blipFill>
        <p:spPr>
          <a:xfrm>
            <a:off x="1800325" y="10837291"/>
            <a:ext cx="8077419" cy="1440160"/>
          </a:xfrm>
          <a:prstGeom prst="rect">
            <a:avLst/>
          </a:prstGeom>
        </p:spPr>
      </p:pic>
    </p:spTree>
    <p:extLst>
      <p:ext uri="{BB962C8B-B14F-4D97-AF65-F5344CB8AC3E}">
        <p14:creationId xmlns:p14="http://schemas.microsoft.com/office/powerpoint/2010/main" val="1445101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p:cNvPicPr>
            <a:picLocks noGrp="1" noChangeAspect="1"/>
          </p:cNvPicPr>
          <p:nvPr>
            <p:ph sz="quarter" idx="1"/>
          </p:nvPr>
        </p:nvPicPr>
        <p:blipFill>
          <a:blip r:embed="rId2"/>
          <a:stretch>
            <a:fillRect/>
          </a:stretch>
        </p:blipFill>
        <p:spPr>
          <a:xfrm>
            <a:off x="5641814" y="2916411"/>
            <a:ext cx="6718622" cy="6632264"/>
          </a:xfrm>
          <a:prstGeom prst="rect">
            <a:avLst/>
          </a:prstGeom>
        </p:spPr>
      </p:pic>
      <p:sp>
        <p:nvSpPr>
          <p:cNvPr id="3" name="제목 2"/>
          <p:cNvSpPr>
            <a:spLocks noGrp="1"/>
          </p:cNvSpPr>
          <p:nvPr>
            <p:ph type="title"/>
          </p:nvPr>
        </p:nvSpPr>
        <p:spPr/>
        <p:txBody>
          <a:bodyPr/>
          <a:lstStyle/>
          <a:p>
            <a:r>
              <a:rPr kumimoji="1" lang="en-US" altLang="ko-KR" dirty="0" smtClean="0"/>
              <a:t>Perception</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a:t>
            </a:fld>
            <a:endParaRPr lang="en-US" altLang="ko-KR"/>
          </a:p>
        </p:txBody>
      </p:sp>
    </p:spTree>
    <p:extLst>
      <p:ext uri="{BB962C8B-B14F-4D97-AF65-F5344CB8AC3E}">
        <p14:creationId xmlns:p14="http://schemas.microsoft.com/office/powerpoint/2010/main" val="2135521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many datasets are not even close to being linearly separable </a:t>
            </a:r>
          </a:p>
          <a:p>
            <a:r>
              <a:rPr lang="en-US" altLang="ko-KR" dirty="0"/>
              <a:t>One approach to handling nonlinear datasets is to add more features, such as polynomial features </a:t>
            </a:r>
          </a:p>
          <a:p>
            <a:pPr lvl="1"/>
            <a:r>
              <a:rPr lang="en-US" altLang="ko-KR" dirty="0"/>
              <a:t>if you add a second </a:t>
            </a:r>
            <a:r>
              <a:rPr lang="en-US" altLang="ko-KR" dirty="0" err="1"/>
              <a:t>fea</a:t>
            </a:r>
            <a:r>
              <a:rPr lang="en-US" altLang="ko-KR" dirty="0"/>
              <a:t>‐ </a:t>
            </a:r>
            <a:r>
              <a:rPr lang="en-US" altLang="ko-KR" dirty="0" err="1"/>
              <a:t>ture</a:t>
            </a:r>
            <a:r>
              <a:rPr lang="en-US" altLang="ko-KR" dirty="0"/>
              <a:t> </a:t>
            </a:r>
            <a:r>
              <a:rPr lang="en-US" altLang="ko-KR" i="1" dirty="0"/>
              <a:t>x</a:t>
            </a:r>
            <a:r>
              <a:rPr lang="en-US" altLang="ko-KR" dirty="0"/>
              <a:t>2 = (</a:t>
            </a:r>
            <a:r>
              <a:rPr lang="en-US" altLang="ko-KR" i="1" dirty="0"/>
              <a:t>x</a:t>
            </a:r>
            <a:r>
              <a:rPr lang="en-US" altLang="ko-KR" dirty="0"/>
              <a:t>1)2, the resulting 2D dataset is perfectly linearly separable </a:t>
            </a:r>
          </a:p>
          <a:p>
            <a:pPr lvl="1"/>
            <a:endParaRPr kumimoji="1" lang="ko-KR" altLang="en-US" dirty="0"/>
          </a:p>
        </p:txBody>
      </p:sp>
      <p:sp>
        <p:nvSpPr>
          <p:cNvPr id="3" name="제목 2"/>
          <p:cNvSpPr>
            <a:spLocks noGrp="1"/>
          </p:cNvSpPr>
          <p:nvPr>
            <p:ph type="title"/>
          </p:nvPr>
        </p:nvSpPr>
        <p:spPr/>
        <p:txBody>
          <a:bodyPr>
            <a:normAutofit/>
          </a:bodyPr>
          <a:lstStyle/>
          <a:p>
            <a:r>
              <a:rPr lang="en-US" altLang="ko-KR" dirty="0"/>
              <a:t>Nonlinear SVM </a:t>
            </a:r>
            <a:r>
              <a:rPr lang="en-US" altLang="ko-KR" dirty="0" err="1"/>
              <a:t>Classi</a:t>
            </a:r>
            <a:r>
              <a:rPr lang="en-US" altLang="ko-KR" dirty="0"/>
              <a:t> </a:t>
            </a:r>
            <a:r>
              <a:rPr lang="en-US" altLang="ko-KR" dirty="0" smtClean="0"/>
              <a:t>cation</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50</a:t>
            </a:fld>
            <a:endParaRPr lang="en-US" altLang="ko-KR"/>
          </a:p>
        </p:txBody>
      </p:sp>
      <p:pic>
        <p:nvPicPr>
          <p:cNvPr id="5" name="그림 4"/>
          <p:cNvPicPr>
            <a:picLocks noChangeAspect="1"/>
          </p:cNvPicPr>
          <p:nvPr/>
        </p:nvPicPr>
        <p:blipFill>
          <a:blip r:embed="rId2"/>
          <a:stretch>
            <a:fillRect/>
          </a:stretch>
        </p:blipFill>
        <p:spPr>
          <a:xfrm>
            <a:off x="1872332" y="6156771"/>
            <a:ext cx="14105381" cy="5436604"/>
          </a:xfrm>
          <a:prstGeom prst="rect">
            <a:avLst/>
          </a:prstGeom>
        </p:spPr>
      </p:pic>
    </p:spTree>
    <p:extLst>
      <p:ext uri="{BB962C8B-B14F-4D97-AF65-F5344CB8AC3E}">
        <p14:creationId xmlns:p14="http://schemas.microsoft.com/office/powerpoint/2010/main" val="1457032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normAutofit/>
          </a:bodyPr>
          <a:lstStyle/>
          <a:p>
            <a:r>
              <a:rPr lang="en-US" altLang="ko-KR" dirty="0" smtClean="0"/>
              <a:t>Pipeline</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51</a:t>
            </a:fld>
            <a:endParaRPr lang="en-US" altLang="ko-KR"/>
          </a:p>
        </p:txBody>
      </p:sp>
      <p:pic>
        <p:nvPicPr>
          <p:cNvPr id="5" name="그림 4"/>
          <p:cNvPicPr>
            <a:picLocks noChangeAspect="1"/>
          </p:cNvPicPr>
          <p:nvPr/>
        </p:nvPicPr>
        <p:blipFill>
          <a:blip r:embed="rId2"/>
          <a:stretch>
            <a:fillRect/>
          </a:stretch>
        </p:blipFill>
        <p:spPr>
          <a:xfrm>
            <a:off x="2326053" y="3132435"/>
            <a:ext cx="13350144" cy="6336704"/>
          </a:xfrm>
          <a:prstGeom prst="rect">
            <a:avLst/>
          </a:prstGeom>
        </p:spPr>
      </p:pic>
    </p:spTree>
    <p:extLst>
      <p:ext uri="{BB962C8B-B14F-4D97-AF65-F5344CB8AC3E}">
        <p14:creationId xmlns:p14="http://schemas.microsoft.com/office/powerpoint/2010/main" val="143464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52</a:t>
            </a:fld>
            <a:endParaRPr lang="en-US" altLang="ko-KR"/>
          </a:p>
        </p:txBody>
      </p:sp>
      <p:pic>
        <p:nvPicPr>
          <p:cNvPr id="5" name="그림 4"/>
          <p:cNvPicPr>
            <a:picLocks noChangeAspect="1"/>
          </p:cNvPicPr>
          <p:nvPr/>
        </p:nvPicPr>
        <p:blipFill>
          <a:blip r:embed="rId2"/>
          <a:stretch>
            <a:fillRect/>
          </a:stretch>
        </p:blipFill>
        <p:spPr>
          <a:xfrm>
            <a:off x="1823216" y="1288160"/>
            <a:ext cx="14355818" cy="10025254"/>
          </a:xfrm>
          <a:prstGeom prst="rect">
            <a:avLst/>
          </a:prstGeom>
        </p:spPr>
      </p:pic>
    </p:spTree>
    <p:extLst>
      <p:ext uri="{BB962C8B-B14F-4D97-AF65-F5344CB8AC3E}">
        <p14:creationId xmlns:p14="http://schemas.microsoft.com/office/powerpoint/2010/main" val="1622725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with a high polynomial degree it creates a huge number of features, making the model too slow </a:t>
            </a:r>
          </a:p>
          <a:p>
            <a:r>
              <a:rPr lang="en-US" altLang="ko-KR" dirty="0"/>
              <a:t>Fortunately, when using SVMs you can apply an almost miraculous mathematical technique called the </a:t>
            </a:r>
            <a:r>
              <a:rPr lang="en-US" altLang="ko-KR" i="1" dirty="0"/>
              <a:t>kernel trick </a:t>
            </a:r>
            <a:endParaRPr lang="en-US" altLang="ko-KR" dirty="0"/>
          </a:p>
          <a:p>
            <a:pPr lvl="1"/>
            <a:r>
              <a:rPr lang="en-US" altLang="ko-KR" dirty="0"/>
              <a:t>get the same result without actually having to add them </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r>
              <a:rPr lang="en-US" altLang="ko-KR" dirty="0"/>
              <a:t>coef0 controls how much the model is influenced by high- degree polynomials versus low-degree polynomials </a:t>
            </a:r>
          </a:p>
          <a:p>
            <a:endParaRPr lang="en-US" altLang="ko-KR" dirty="0"/>
          </a:p>
          <a:p>
            <a:pPr lvl="1"/>
            <a:endParaRPr lang="en-US" altLang="ko-KR" dirty="0"/>
          </a:p>
          <a:p>
            <a:pPr lvl="1"/>
            <a:endParaRPr kumimoji="1" lang="ko-KR" altLang="en-US" dirty="0"/>
          </a:p>
        </p:txBody>
      </p:sp>
      <p:sp>
        <p:nvSpPr>
          <p:cNvPr id="3" name="제목 2"/>
          <p:cNvSpPr>
            <a:spLocks noGrp="1"/>
          </p:cNvSpPr>
          <p:nvPr>
            <p:ph type="title"/>
          </p:nvPr>
        </p:nvSpPr>
        <p:spPr/>
        <p:txBody>
          <a:bodyPr>
            <a:normAutofit/>
          </a:bodyPr>
          <a:lstStyle/>
          <a:p>
            <a:r>
              <a:rPr lang="en-US" altLang="ko-KR" dirty="0"/>
              <a:t>Polynomial </a:t>
            </a:r>
            <a:r>
              <a:rPr lang="en-US" altLang="ko-KR" dirty="0" smtClean="0"/>
              <a:t>Kernel</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53</a:t>
            </a:fld>
            <a:endParaRPr lang="en-US" altLang="ko-KR"/>
          </a:p>
        </p:txBody>
      </p:sp>
      <p:pic>
        <p:nvPicPr>
          <p:cNvPr id="5" name="그림 4"/>
          <p:cNvPicPr>
            <a:picLocks noChangeAspect="1"/>
          </p:cNvPicPr>
          <p:nvPr/>
        </p:nvPicPr>
        <p:blipFill>
          <a:blip r:embed="rId2"/>
          <a:stretch>
            <a:fillRect/>
          </a:stretch>
        </p:blipFill>
        <p:spPr>
          <a:xfrm>
            <a:off x="2088357" y="6012755"/>
            <a:ext cx="13303016" cy="3168352"/>
          </a:xfrm>
          <a:prstGeom prst="rect">
            <a:avLst/>
          </a:prstGeom>
        </p:spPr>
      </p:pic>
    </p:spTree>
    <p:extLst>
      <p:ext uri="{BB962C8B-B14F-4D97-AF65-F5344CB8AC3E}">
        <p14:creationId xmlns:p14="http://schemas.microsoft.com/office/powerpoint/2010/main" val="2139697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54</a:t>
            </a:fld>
            <a:endParaRPr lang="en-US" altLang="ko-KR"/>
          </a:p>
        </p:txBody>
      </p:sp>
      <p:pic>
        <p:nvPicPr>
          <p:cNvPr id="5" name="그림 4"/>
          <p:cNvPicPr>
            <a:picLocks noChangeAspect="1"/>
          </p:cNvPicPr>
          <p:nvPr/>
        </p:nvPicPr>
        <p:blipFill>
          <a:blip r:embed="rId2"/>
          <a:stretch>
            <a:fillRect/>
          </a:stretch>
        </p:blipFill>
        <p:spPr>
          <a:xfrm>
            <a:off x="540891" y="2772395"/>
            <a:ext cx="16920468" cy="7056784"/>
          </a:xfrm>
          <a:prstGeom prst="rect">
            <a:avLst/>
          </a:prstGeom>
        </p:spPr>
      </p:pic>
    </p:spTree>
    <p:extLst>
      <p:ext uri="{BB962C8B-B14F-4D97-AF65-F5344CB8AC3E}">
        <p14:creationId xmlns:p14="http://schemas.microsoft.com/office/powerpoint/2010/main" val="580528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measures how much each instance resembles a particular </a:t>
            </a:r>
            <a:r>
              <a:rPr lang="en-US" altLang="ko-KR" i="1" dirty="0"/>
              <a:t>landmark </a:t>
            </a:r>
            <a:endParaRPr lang="en-US" altLang="ko-KR" dirty="0"/>
          </a:p>
          <a:p>
            <a:r>
              <a:rPr lang="en-US" altLang="ko-KR" dirty="0"/>
              <a:t>define the similarity function to be the Gaussian </a:t>
            </a:r>
            <a:r>
              <a:rPr lang="en-US" altLang="ko-KR" i="1" dirty="0"/>
              <a:t>Radial Basis Function </a:t>
            </a:r>
            <a:r>
              <a:rPr lang="en-US" altLang="ko-KR" dirty="0"/>
              <a:t>(</a:t>
            </a:r>
            <a:r>
              <a:rPr lang="en-US" altLang="ko-KR" i="1" dirty="0"/>
              <a:t>RBF</a:t>
            </a:r>
            <a:r>
              <a:rPr lang="en-US" altLang="ko-KR" dirty="0" smtClean="0"/>
              <a:t>)</a:t>
            </a:r>
          </a:p>
          <a:p>
            <a:endParaRPr lang="en-US" altLang="ko-KR" dirty="0"/>
          </a:p>
          <a:p>
            <a:endParaRPr lang="en-US" altLang="ko-KR" dirty="0" smtClean="0"/>
          </a:p>
          <a:p>
            <a:r>
              <a:rPr lang="en-US" altLang="ko-KR" dirty="0"/>
              <a:t>the </a:t>
            </a:r>
            <a:r>
              <a:rPr lang="en-US" altLang="ko-KR" dirty="0" smtClean="0"/>
              <a:t>transformed </a:t>
            </a:r>
            <a:r>
              <a:rPr lang="en-US" altLang="ko-KR" dirty="0"/>
              <a:t>dataset </a:t>
            </a:r>
            <a:r>
              <a:rPr lang="en-US" altLang="ko-KR" dirty="0" smtClean="0"/>
              <a:t>-</a:t>
            </a:r>
            <a:r>
              <a:rPr lang="ko-KR" altLang="en-US" dirty="0" smtClean="0"/>
              <a:t> </a:t>
            </a:r>
            <a:r>
              <a:rPr lang="en-US" altLang="ko-KR" dirty="0"/>
              <a:t>now linearly separable </a:t>
            </a:r>
            <a:r>
              <a:rPr lang="en-US" altLang="ko-KR" dirty="0" smtClean="0"/>
              <a:t>!</a:t>
            </a:r>
          </a:p>
          <a:p>
            <a:r>
              <a:rPr lang="en-US" altLang="ko-KR" dirty="0" smtClean="0"/>
              <a:t>create </a:t>
            </a:r>
            <a:r>
              <a:rPr lang="en-US" altLang="ko-KR" dirty="0"/>
              <a:t>a landmark at the location of each and every instance in the dataset </a:t>
            </a:r>
          </a:p>
          <a:p>
            <a:endParaRPr kumimoji="1" lang="ko-KR" altLang="en-US" dirty="0"/>
          </a:p>
        </p:txBody>
      </p:sp>
      <p:sp>
        <p:nvSpPr>
          <p:cNvPr id="3" name="제목 2"/>
          <p:cNvSpPr>
            <a:spLocks noGrp="1"/>
          </p:cNvSpPr>
          <p:nvPr>
            <p:ph type="title"/>
          </p:nvPr>
        </p:nvSpPr>
        <p:spPr/>
        <p:txBody>
          <a:bodyPr>
            <a:normAutofit/>
          </a:bodyPr>
          <a:lstStyle/>
          <a:p>
            <a:r>
              <a:rPr lang="en-US" altLang="ko-KR" dirty="0"/>
              <a:t>Adding Similarity </a:t>
            </a:r>
            <a:r>
              <a:rPr lang="en-US" altLang="ko-KR" dirty="0" smtClean="0"/>
              <a:t>Features</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55</a:t>
            </a:fld>
            <a:endParaRPr lang="en-US" altLang="ko-KR"/>
          </a:p>
        </p:txBody>
      </p:sp>
      <p:pic>
        <p:nvPicPr>
          <p:cNvPr id="5" name="그림 4"/>
          <p:cNvPicPr>
            <a:picLocks noChangeAspect="1"/>
          </p:cNvPicPr>
          <p:nvPr/>
        </p:nvPicPr>
        <p:blipFill>
          <a:blip r:embed="rId2"/>
          <a:stretch>
            <a:fillRect/>
          </a:stretch>
        </p:blipFill>
        <p:spPr>
          <a:xfrm>
            <a:off x="1656309" y="3852515"/>
            <a:ext cx="5847546" cy="1080120"/>
          </a:xfrm>
          <a:prstGeom prst="rect">
            <a:avLst/>
          </a:prstGeom>
        </p:spPr>
      </p:pic>
      <p:pic>
        <p:nvPicPr>
          <p:cNvPr id="6" name="그림 5"/>
          <p:cNvPicPr>
            <a:picLocks noChangeAspect="1"/>
          </p:cNvPicPr>
          <p:nvPr/>
        </p:nvPicPr>
        <p:blipFill>
          <a:blip r:embed="rId3"/>
          <a:stretch>
            <a:fillRect/>
          </a:stretch>
        </p:blipFill>
        <p:spPr>
          <a:xfrm>
            <a:off x="2592413" y="6765102"/>
            <a:ext cx="13609084" cy="5598386"/>
          </a:xfrm>
          <a:prstGeom prst="rect">
            <a:avLst/>
          </a:prstGeom>
        </p:spPr>
      </p:pic>
    </p:spTree>
    <p:extLst>
      <p:ext uri="{BB962C8B-B14F-4D97-AF65-F5344CB8AC3E}">
        <p14:creationId xmlns:p14="http://schemas.microsoft.com/office/powerpoint/2010/main" val="891694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the kernel trick does its SVM magic: it makes it possible to obtain a similar result as if you had added many similarity features </a:t>
            </a:r>
            <a:endParaRPr lang="en-US" altLang="ko-KR" dirty="0" smtClean="0"/>
          </a:p>
          <a:p>
            <a:endParaRPr lang="en-US" altLang="ko-KR" dirty="0"/>
          </a:p>
          <a:p>
            <a:endParaRPr lang="en-US" altLang="ko-KR" dirty="0" smtClean="0"/>
          </a:p>
          <a:p>
            <a:endParaRPr lang="en-US" altLang="ko-KR" dirty="0"/>
          </a:p>
          <a:p>
            <a:endParaRPr lang="en-US" altLang="ko-KR" dirty="0" smtClean="0"/>
          </a:p>
          <a:p>
            <a:r>
              <a:rPr lang="en-US" altLang="ko-KR" i="1" dirty="0" err="1"/>
              <a:t>γ</a:t>
            </a:r>
            <a:r>
              <a:rPr lang="en-US" altLang="ko-KR" i="1" dirty="0"/>
              <a:t> </a:t>
            </a:r>
            <a:r>
              <a:rPr lang="en-US" altLang="ko-KR" dirty="0"/>
              <a:t>acts like a regularization </a:t>
            </a:r>
            <a:r>
              <a:rPr lang="en-US" altLang="ko-KR" dirty="0" err="1"/>
              <a:t>hyperparameter</a:t>
            </a:r>
            <a:r>
              <a:rPr lang="en-US" altLang="ko-KR" dirty="0"/>
              <a:t>: if </a:t>
            </a:r>
            <a:r>
              <a:rPr lang="en-US" altLang="ko-KR" dirty="0" smtClean="0"/>
              <a:t>overfitting</a:t>
            </a:r>
            <a:r>
              <a:rPr lang="en-US" altLang="ko-KR" dirty="0"/>
              <a:t>, you should reduce it, and if it is </a:t>
            </a:r>
            <a:r>
              <a:rPr lang="en-US" altLang="ko-KR" dirty="0" err="1" smtClean="0"/>
              <a:t>underfitting</a:t>
            </a:r>
            <a:r>
              <a:rPr lang="en-US" altLang="ko-KR" dirty="0"/>
              <a:t>, you should increase </a:t>
            </a:r>
            <a:r>
              <a:rPr lang="en-US" altLang="ko-KR" dirty="0" smtClean="0"/>
              <a:t>it</a:t>
            </a:r>
          </a:p>
          <a:p>
            <a:pPr lvl="1"/>
            <a:r>
              <a:rPr lang="en-US" altLang="ko-KR" dirty="0" smtClean="0"/>
              <a:t> similar </a:t>
            </a:r>
            <a:r>
              <a:rPr lang="en-US" altLang="ko-KR" dirty="0"/>
              <a:t>to the C </a:t>
            </a:r>
            <a:r>
              <a:rPr lang="en-US" altLang="ko-KR" dirty="0" err="1" smtClean="0"/>
              <a:t>hyperparameter</a:t>
            </a:r>
            <a:endParaRPr lang="en-US" altLang="ko-KR" dirty="0"/>
          </a:p>
          <a:p>
            <a:endParaRPr lang="en-US" altLang="ko-KR" dirty="0"/>
          </a:p>
          <a:p>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a:t>Gaussian RBF </a:t>
            </a:r>
            <a:r>
              <a:rPr lang="en-US" altLang="ko-KR" dirty="0" smtClean="0"/>
              <a:t>Kernel</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56</a:t>
            </a:fld>
            <a:endParaRPr lang="en-US" altLang="ko-KR"/>
          </a:p>
        </p:txBody>
      </p:sp>
      <p:pic>
        <p:nvPicPr>
          <p:cNvPr id="5" name="그림 4"/>
          <p:cNvPicPr>
            <a:picLocks noChangeAspect="1"/>
          </p:cNvPicPr>
          <p:nvPr/>
        </p:nvPicPr>
        <p:blipFill>
          <a:blip r:embed="rId2"/>
          <a:stretch>
            <a:fillRect/>
          </a:stretch>
        </p:blipFill>
        <p:spPr>
          <a:xfrm>
            <a:off x="1753154" y="3780507"/>
            <a:ext cx="11640459" cy="2494384"/>
          </a:xfrm>
          <a:prstGeom prst="rect">
            <a:avLst/>
          </a:prstGeom>
        </p:spPr>
      </p:pic>
    </p:spTree>
    <p:extLst>
      <p:ext uri="{BB962C8B-B14F-4D97-AF65-F5344CB8AC3E}">
        <p14:creationId xmlns:p14="http://schemas.microsoft.com/office/powerpoint/2010/main" val="1346612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57</a:t>
            </a:fld>
            <a:endParaRPr lang="en-US" altLang="ko-KR"/>
          </a:p>
        </p:txBody>
      </p:sp>
      <p:pic>
        <p:nvPicPr>
          <p:cNvPr id="5" name="그림 4"/>
          <p:cNvPicPr>
            <a:picLocks noChangeAspect="1"/>
          </p:cNvPicPr>
          <p:nvPr/>
        </p:nvPicPr>
        <p:blipFill>
          <a:blip r:embed="rId2"/>
          <a:stretch>
            <a:fillRect/>
          </a:stretch>
        </p:blipFill>
        <p:spPr>
          <a:xfrm>
            <a:off x="432173" y="1075013"/>
            <a:ext cx="17116266" cy="10738125"/>
          </a:xfrm>
          <a:prstGeom prst="rect">
            <a:avLst/>
          </a:prstGeom>
        </p:spPr>
      </p:pic>
    </p:spTree>
    <p:extLst>
      <p:ext uri="{BB962C8B-B14F-4D97-AF65-F5344CB8AC3E}">
        <p14:creationId xmlns:p14="http://schemas.microsoft.com/office/powerpoint/2010/main" val="1992649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i="1" dirty="0"/>
              <a:t>String kernels </a:t>
            </a:r>
            <a:r>
              <a:rPr lang="en-US" altLang="ko-KR" i="1" dirty="0" smtClean="0"/>
              <a:t>:</a:t>
            </a:r>
            <a:r>
              <a:rPr lang="ko-KR" altLang="en-US" i="1" dirty="0" smtClean="0"/>
              <a:t> </a:t>
            </a:r>
            <a:r>
              <a:rPr lang="en-US" altLang="ko-KR" dirty="0" smtClean="0"/>
              <a:t>classifying </a:t>
            </a:r>
            <a:r>
              <a:rPr lang="en-US" altLang="ko-KR" dirty="0"/>
              <a:t>text documents or DNA sequences </a:t>
            </a:r>
            <a:endParaRPr lang="en-US" altLang="ko-KR" dirty="0" smtClean="0"/>
          </a:p>
          <a:p>
            <a:pPr lvl="1"/>
            <a:r>
              <a:rPr lang="en-US" altLang="ko-KR" dirty="0" smtClean="0"/>
              <a:t>using </a:t>
            </a:r>
            <a:r>
              <a:rPr lang="en-US" altLang="ko-KR" dirty="0"/>
              <a:t>the </a:t>
            </a:r>
            <a:r>
              <a:rPr lang="en-US" altLang="ko-KR" i="1" dirty="0"/>
              <a:t>string subsequence kernel </a:t>
            </a:r>
            <a:r>
              <a:rPr lang="en-US" altLang="ko-KR" dirty="0"/>
              <a:t>or kernels based on the </a:t>
            </a:r>
            <a:r>
              <a:rPr lang="en-US" altLang="ko-KR" i="1" dirty="0" err="1"/>
              <a:t>Levenshtein</a:t>
            </a:r>
            <a:r>
              <a:rPr lang="en-US" altLang="ko-KR" i="1" dirty="0"/>
              <a:t> </a:t>
            </a:r>
            <a:r>
              <a:rPr lang="en-US" altLang="ko-KR" i="1" dirty="0" smtClean="0"/>
              <a:t>distance</a:t>
            </a:r>
            <a:endParaRPr lang="en-US" altLang="ko-KR" dirty="0"/>
          </a:p>
          <a:p>
            <a:pPr lvl="1"/>
            <a:endParaRPr lang="en-US" altLang="ko-KR" dirty="0"/>
          </a:p>
          <a:p>
            <a:r>
              <a:rPr lang="en-US" altLang="ko-KR" dirty="0"/>
              <a:t>Y</a:t>
            </a:r>
            <a:r>
              <a:rPr lang="en-US" altLang="ko-KR" dirty="0" smtClean="0"/>
              <a:t>ou </a:t>
            </a:r>
            <a:r>
              <a:rPr lang="en-US" altLang="ko-KR" dirty="0"/>
              <a:t>should always try the linear kernel </a:t>
            </a:r>
            <a:r>
              <a:rPr lang="en-US" altLang="ko-KR" dirty="0" smtClean="0"/>
              <a:t>first</a:t>
            </a:r>
          </a:p>
          <a:p>
            <a:pPr lvl="1"/>
            <a:r>
              <a:rPr lang="en-US" altLang="ko-KR" dirty="0" smtClean="0"/>
              <a:t> remember </a:t>
            </a:r>
            <a:r>
              <a:rPr lang="en-US" altLang="ko-KR" dirty="0"/>
              <a:t>that </a:t>
            </a:r>
            <a:r>
              <a:rPr lang="en-US" altLang="ko-KR" dirty="0" err="1"/>
              <a:t>LinearSVC</a:t>
            </a:r>
            <a:r>
              <a:rPr lang="en-US" altLang="ko-KR" dirty="0"/>
              <a:t> is much faster than SVC(</a:t>
            </a:r>
            <a:r>
              <a:rPr lang="en-US" altLang="ko-KR" dirty="0" err="1"/>
              <a:t>ker</a:t>
            </a:r>
            <a:r>
              <a:rPr lang="en-US" altLang="ko-KR" dirty="0"/>
              <a:t> </a:t>
            </a:r>
            <a:r>
              <a:rPr lang="en-US" altLang="ko-KR" dirty="0" err="1"/>
              <a:t>nel</a:t>
            </a:r>
            <a:r>
              <a:rPr lang="en-US" altLang="ko-KR" dirty="0"/>
              <a:t>="linear</a:t>
            </a:r>
            <a:r>
              <a:rPr lang="en-US" altLang="ko-KR" dirty="0" smtClean="0"/>
              <a:t>")</a:t>
            </a:r>
          </a:p>
          <a:p>
            <a:pPr lvl="1"/>
            <a:r>
              <a:rPr lang="en-US" altLang="ko-KR" dirty="0"/>
              <a:t>especially if the training set is very large or if it has plenty of features </a:t>
            </a:r>
          </a:p>
          <a:p>
            <a:r>
              <a:rPr lang="en-US" altLang="ko-KR" dirty="0"/>
              <a:t>If the training set is not too large, you should try the Gaussian RBF kernel as well </a:t>
            </a:r>
          </a:p>
          <a:p>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a:t>Other </a:t>
            </a:r>
            <a:r>
              <a:rPr lang="en-US" altLang="ko-KR" dirty="0" smtClean="0"/>
              <a:t>kernels</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58</a:t>
            </a:fld>
            <a:endParaRPr lang="en-US" altLang="ko-KR"/>
          </a:p>
        </p:txBody>
      </p:sp>
    </p:spTree>
    <p:extLst>
      <p:ext uri="{BB962C8B-B14F-4D97-AF65-F5344CB8AC3E}">
        <p14:creationId xmlns:p14="http://schemas.microsoft.com/office/powerpoint/2010/main" val="658802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normAutofit/>
          </a:bodyPr>
          <a:lstStyle/>
          <a:p>
            <a:r>
              <a:rPr lang="en-US" altLang="ko-KR" dirty="0"/>
              <a:t>SVM </a:t>
            </a:r>
            <a:r>
              <a:rPr lang="en-US" altLang="ko-KR" dirty="0" smtClean="0"/>
              <a:t>Regression</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59</a:t>
            </a:fld>
            <a:endParaRPr lang="en-US" altLang="ko-KR"/>
          </a:p>
        </p:txBody>
      </p:sp>
      <p:pic>
        <p:nvPicPr>
          <p:cNvPr id="5" name="그림 4"/>
          <p:cNvPicPr>
            <a:picLocks noChangeAspect="1"/>
          </p:cNvPicPr>
          <p:nvPr/>
        </p:nvPicPr>
        <p:blipFill>
          <a:blip r:embed="rId2"/>
          <a:stretch>
            <a:fillRect/>
          </a:stretch>
        </p:blipFill>
        <p:spPr>
          <a:xfrm>
            <a:off x="946473" y="2988419"/>
            <a:ext cx="16411302" cy="7020288"/>
          </a:xfrm>
          <a:prstGeom prst="rect">
            <a:avLst/>
          </a:prstGeom>
        </p:spPr>
      </p:pic>
    </p:spTree>
    <p:extLst>
      <p:ext uri="{BB962C8B-B14F-4D97-AF65-F5344CB8AC3E}">
        <p14:creationId xmlns:p14="http://schemas.microsoft.com/office/powerpoint/2010/main" val="2007549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dirty="0"/>
          </a:p>
        </p:txBody>
      </p:sp>
      <p:sp>
        <p:nvSpPr>
          <p:cNvPr id="3" name="제목 2"/>
          <p:cNvSpPr>
            <a:spLocks noGrp="1"/>
          </p:cNvSpPr>
          <p:nvPr>
            <p:ph type="title"/>
          </p:nvPr>
        </p:nvSpPr>
        <p:spPr/>
        <p:txBody>
          <a:bodyPr/>
          <a:lstStyle/>
          <a:p>
            <a:r>
              <a:rPr kumimoji="1" lang="en-US" altLang="ko-KR" dirty="0"/>
              <a:t> </a:t>
            </a:r>
            <a:r>
              <a:rPr kumimoji="1" lang="ko-KR" altLang="en-US" dirty="0" smtClean="0"/>
              <a:t>이미지 인식률</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a:t>
            </a:fld>
            <a:endParaRPr lang="en-US" altLang="ko-KR"/>
          </a:p>
        </p:txBody>
      </p:sp>
      <p:pic>
        <p:nvPicPr>
          <p:cNvPr id="5" name="그림 4"/>
          <p:cNvPicPr>
            <a:picLocks noChangeAspect="1"/>
          </p:cNvPicPr>
          <p:nvPr/>
        </p:nvPicPr>
        <p:blipFill>
          <a:blip r:embed="rId2"/>
          <a:stretch>
            <a:fillRect/>
          </a:stretch>
        </p:blipFill>
        <p:spPr>
          <a:xfrm>
            <a:off x="5342733" y="3603844"/>
            <a:ext cx="7316783" cy="6346006"/>
          </a:xfrm>
          <a:prstGeom prst="rect">
            <a:avLst/>
          </a:prstGeom>
        </p:spPr>
      </p:pic>
    </p:spTree>
    <p:extLst>
      <p:ext uri="{BB962C8B-B14F-4D97-AF65-F5344CB8AC3E}">
        <p14:creationId xmlns:p14="http://schemas.microsoft.com/office/powerpoint/2010/main" val="1380639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To tackle nonlinear regression </a:t>
            </a:r>
            <a:r>
              <a:rPr lang="en-US" altLang="ko-KR" dirty="0" smtClean="0"/>
              <a:t>tasks,</a:t>
            </a:r>
            <a:r>
              <a:rPr lang="ko-KR" altLang="en-US" dirty="0" smtClean="0"/>
              <a:t> </a:t>
            </a:r>
            <a:r>
              <a:rPr lang="en-US" altLang="ko-KR" dirty="0"/>
              <a:t>use a </a:t>
            </a:r>
            <a:r>
              <a:rPr lang="en-US" altLang="ko-KR" dirty="0" err="1"/>
              <a:t>kernelized</a:t>
            </a:r>
            <a:r>
              <a:rPr lang="en-US" altLang="ko-KR" dirty="0"/>
              <a:t> SVM model </a:t>
            </a:r>
          </a:p>
          <a:p>
            <a:r>
              <a:rPr lang="en-US" altLang="ko-KR" dirty="0"/>
              <a:t>SVMs can also be used for outlier detection </a:t>
            </a:r>
          </a:p>
          <a:p>
            <a:r>
              <a:rPr lang="en-US" altLang="ko-KR" dirty="0" smtClean="0"/>
              <a:t> </a:t>
            </a:r>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err="1"/>
              <a:t>kernelized</a:t>
            </a:r>
            <a:r>
              <a:rPr lang="en-US" altLang="ko-KR" dirty="0"/>
              <a:t> SVM model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60</a:t>
            </a:fld>
            <a:endParaRPr lang="en-US" altLang="ko-KR"/>
          </a:p>
        </p:txBody>
      </p:sp>
    </p:spTree>
    <p:extLst>
      <p:ext uri="{BB962C8B-B14F-4D97-AF65-F5344CB8AC3E}">
        <p14:creationId xmlns:p14="http://schemas.microsoft.com/office/powerpoint/2010/main" val="1781212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can </a:t>
            </a:r>
            <a:r>
              <a:rPr lang="en-US" altLang="ko-KR" dirty="0" smtClean="0"/>
              <a:t>perform </a:t>
            </a:r>
            <a:r>
              <a:rPr lang="en-US" altLang="ko-KR" dirty="0"/>
              <a:t>both </a:t>
            </a:r>
            <a:r>
              <a:rPr lang="en-US" altLang="ko-KR" dirty="0" smtClean="0"/>
              <a:t>classification</a:t>
            </a:r>
            <a:r>
              <a:rPr lang="ko-KR" altLang="en-US" dirty="0" smtClean="0"/>
              <a:t> </a:t>
            </a:r>
            <a:r>
              <a:rPr lang="en-US" altLang="ko-KR" dirty="0" smtClean="0"/>
              <a:t>(</a:t>
            </a:r>
            <a:r>
              <a:rPr lang="en-US" altLang="ko-KR" dirty="0" err="1" smtClean="0"/>
              <a:t>predection</a:t>
            </a:r>
            <a:r>
              <a:rPr lang="en-US" altLang="ko-KR" dirty="0" smtClean="0"/>
              <a:t>) </a:t>
            </a:r>
            <a:r>
              <a:rPr lang="en-US" altLang="ko-KR" dirty="0"/>
              <a:t>and regression tasks, and </a:t>
            </a:r>
            <a:r>
              <a:rPr lang="en-US" altLang="ko-KR" dirty="0" smtClean="0"/>
              <a:t>multioutput </a:t>
            </a:r>
            <a:r>
              <a:rPr lang="en-US" altLang="ko-KR" dirty="0"/>
              <a:t>tasks </a:t>
            </a:r>
            <a:endParaRPr lang="en-US" altLang="ko-KR" dirty="0" smtClean="0"/>
          </a:p>
          <a:p>
            <a:r>
              <a:rPr lang="en-US" altLang="ko-KR" dirty="0"/>
              <a:t>capable of fitting complex datasets </a:t>
            </a:r>
          </a:p>
          <a:p>
            <a:r>
              <a:rPr lang="en-US" altLang="ko-KR" dirty="0"/>
              <a:t>fundamental components of Random Forests </a:t>
            </a:r>
          </a:p>
          <a:p>
            <a:r>
              <a:rPr lang="en-US" altLang="ko-KR" dirty="0"/>
              <a:t>they require very little data </a:t>
            </a:r>
            <a:r>
              <a:rPr lang="en-US" altLang="ko-KR" dirty="0" smtClean="0"/>
              <a:t>preparation</a:t>
            </a:r>
          </a:p>
          <a:p>
            <a:r>
              <a:rPr lang="en-US" altLang="ko-KR" dirty="0" smtClean="0"/>
              <a:t>they </a:t>
            </a:r>
            <a:r>
              <a:rPr lang="en-US" altLang="ko-KR" dirty="0"/>
              <a:t>don’t require feature scaling or centering at all. </a:t>
            </a:r>
            <a:endParaRPr lang="en-US" altLang="ko-KR" dirty="0" smtClean="0"/>
          </a:p>
          <a:p>
            <a:r>
              <a:rPr lang="en-US" altLang="ko-KR" dirty="0" err="1"/>
              <a:t>gini</a:t>
            </a:r>
            <a:r>
              <a:rPr lang="en-US" altLang="ko-KR" dirty="0"/>
              <a:t> attribute measures its </a:t>
            </a:r>
            <a:r>
              <a:rPr lang="en-US" altLang="ko-KR" i="1" dirty="0" smtClean="0"/>
              <a:t>impurity</a:t>
            </a:r>
            <a:r>
              <a:rPr lang="en-US" altLang="ko-KR" dirty="0"/>
              <a:t>: a node is “pure” </a:t>
            </a:r>
            <a:r>
              <a:rPr lang="en-US" altLang="ko-KR" dirty="0" smtClean="0"/>
              <a:t>when </a:t>
            </a:r>
            <a:r>
              <a:rPr lang="en-US" altLang="ko-KR" dirty="0" err="1" smtClean="0"/>
              <a:t>gini</a:t>
            </a:r>
            <a:r>
              <a:rPr lang="en-US" altLang="ko-KR" dirty="0" smtClean="0"/>
              <a:t>=0</a:t>
            </a:r>
          </a:p>
          <a:p>
            <a:endParaRPr lang="en-US" altLang="ko-KR" dirty="0"/>
          </a:p>
          <a:p>
            <a:endParaRPr lang="en-US" altLang="ko-KR" dirty="0"/>
          </a:p>
          <a:p>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a:t>Decision Trees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61</a:t>
            </a:fld>
            <a:endParaRPr lang="en-US" altLang="ko-KR"/>
          </a:p>
        </p:txBody>
      </p:sp>
      <p:pic>
        <p:nvPicPr>
          <p:cNvPr id="5" name="그림 4"/>
          <p:cNvPicPr>
            <a:picLocks noChangeAspect="1"/>
          </p:cNvPicPr>
          <p:nvPr/>
        </p:nvPicPr>
        <p:blipFill>
          <a:blip r:embed="rId2"/>
          <a:stretch>
            <a:fillRect/>
          </a:stretch>
        </p:blipFill>
        <p:spPr>
          <a:xfrm>
            <a:off x="1800325" y="7740947"/>
            <a:ext cx="5780131" cy="2448272"/>
          </a:xfrm>
          <a:prstGeom prst="rect">
            <a:avLst/>
          </a:prstGeom>
        </p:spPr>
      </p:pic>
      <p:pic>
        <p:nvPicPr>
          <p:cNvPr id="6" name="그림 5"/>
          <p:cNvPicPr>
            <a:picLocks noChangeAspect="1"/>
          </p:cNvPicPr>
          <p:nvPr/>
        </p:nvPicPr>
        <p:blipFill>
          <a:blip r:embed="rId3"/>
          <a:stretch>
            <a:fillRect/>
          </a:stretch>
        </p:blipFill>
        <p:spPr>
          <a:xfrm>
            <a:off x="1152252" y="10515912"/>
            <a:ext cx="16515913" cy="753427"/>
          </a:xfrm>
          <a:prstGeom prst="rect">
            <a:avLst/>
          </a:prstGeom>
        </p:spPr>
      </p:pic>
    </p:spTree>
    <p:extLst>
      <p:ext uri="{BB962C8B-B14F-4D97-AF65-F5344CB8AC3E}">
        <p14:creationId xmlns:p14="http://schemas.microsoft.com/office/powerpoint/2010/main" val="1456891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62</a:t>
            </a:fld>
            <a:endParaRPr lang="en-US" altLang="ko-KR"/>
          </a:p>
        </p:txBody>
      </p:sp>
      <p:pic>
        <p:nvPicPr>
          <p:cNvPr id="5" name="그림 4"/>
          <p:cNvPicPr>
            <a:picLocks noChangeAspect="1"/>
          </p:cNvPicPr>
          <p:nvPr/>
        </p:nvPicPr>
        <p:blipFill>
          <a:blip r:embed="rId2"/>
          <a:stretch>
            <a:fillRect/>
          </a:stretch>
        </p:blipFill>
        <p:spPr>
          <a:xfrm>
            <a:off x="2946545" y="1147921"/>
            <a:ext cx="12109159" cy="10358437"/>
          </a:xfrm>
          <a:prstGeom prst="rect">
            <a:avLst/>
          </a:prstGeom>
        </p:spPr>
      </p:pic>
    </p:spTree>
    <p:extLst>
      <p:ext uri="{BB962C8B-B14F-4D97-AF65-F5344CB8AC3E}">
        <p14:creationId xmlns:p14="http://schemas.microsoft.com/office/powerpoint/2010/main" val="64037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CART </a:t>
            </a:r>
            <a:r>
              <a:rPr lang="en-US" altLang="ko-KR" dirty="0" smtClean="0"/>
              <a:t>algorithm produces </a:t>
            </a:r>
            <a:r>
              <a:rPr lang="en-US" altLang="ko-KR" dirty="0"/>
              <a:t>only </a:t>
            </a:r>
            <a:r>
              <a:rPr lang="en-US" altLang="ko-KR" i="1" dirty="0"/>
              <a:t>binary trees </a:t>
            </a:r>
            <a:endParaRPr lang="en-US" altLang="ko-KR" i="1" dirty="0" smtClean="0"/>
          </a:p>
          <a:p>
            <a:r>
              <a:rPr lang="en-US" altLang="ko-KR" dirty="0"/>
              <a:t>ID3 can produce </a:t>
            </a:r>
            <a:r>
              <a:rPr lang="en-US" altLang="ko-KR" dirty="0" smtClean="0"/>
              <a:t>more </a:t>
            </a:r>
            <a:r>
              <a:rPr lang="en-US" altLang="ko-KR" dirty="0"/>
              <a:t>than two </a:t>
            </a:r>
            <a:r>
              <a:rPr lang="en-US" altLang="ko-KR" dirty="0" smtClean="0"/>
              <a:t>children</a:t>
            </a:r>
            <a:r>
              <a:rPr lang="en-US" altLang="ko-KR" dirty="0"/>
              <a:t>. </a:t>
            </a:r>
          </a:p>
          <a:p>
            <a:endParaRPr lang="en-US" altLang="ko-KR" dirty="0"/>
          </a:p>
          <a:p>
            <a:endParaRPr kumimoji="1" lang="ko-KR" altLang="en-US" dirty="0"/>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63</a:t>
            </a:fld>
            <a:endParaRPr lang="en-US" altLang="ko-KR"/>
          </a:p>
        </p:txBody>
      </p:sp>
      <p:pic>
        <p:nvPicPr>
          <p:cNvPr id="5" name="그림 4"/>
          <p:cNvPicPr>
            <a:picLocks noChangeAspect="1"/>
          </p:cNvPicPr>
          <p:nvPr/>
        </p:nvPicPr>
        <p:blipFill>
          <a:blip r:embed="rId2"/>
          <a:stretch>
            <a:fillRect/>
          </a:stretch>
        </p:blipFill>
        <p:spPr>
          <a:xfrm>
            <a:off x="1800325" y="4094447"/>
            <a:ext cx="14352883" cy="7966980"/>
          </a:xfrm>
          <a:prstGeom prst="rect">
            <a:avLst/>
          </a:prstGeom>
        </p:spPr>
      </p:pic>
    </p:spTree>
    <p:extLst>
      <p:ext uri="{BB962C8B-B14F-4D97-AF65-F5344CB8AC3E}">
        <p14:creationId xmlns:p14="http://schemas.microsoft.com/office/powerpoint/2010/main" val="1103087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Decision Trees are fairly intuitive and their decisions are easy to inter‐ </a:t>
            </a:r>
            <a:r>
              <a:rPr lang="en-US" altLang="ko-KR" dirty="0" err="1" smtClean="0"/>
              <a:t>pret</a:t>
            </a:r>
            <a:r>
              <a:rPr lang="en-US" altLang="ko-KR" dirty="0" smtClean="0"/>
              <a:t> - called </a:t>
            </a:r>
            <a:r>
              <a:rPr lang="en-US" altLang="ko-KR" i="1" dirty="0"/>
              <a:t>white box models </a:t>
            </a:r>
            <a:endParaRPr lang="en-US" altLang="ko-KR" i="1" dirty="0" smtClean="0"/>
          </a:p>
          <a:p>
            <a:r>
              <a:rPr lang="en-US" altLang="ko-KR" dirty="0" smtClean="0"/>
              <a:t>Random </a:t>
            </a:r>
            <a:r>
              <a:rPr lang="en-US" altLang="ko-KR" dirty="0"/>
              <a:t>Forests or neural networks are </a:t>
            </a:r>
            <a:r>
              <a:rPr lang="en-US" altLang="ko-KR" dirty="0" smtClean="0"/>
              <a:t>- </a:t>
            </a:r>
            <a:r>
              <a:rPr lang="en-US" altLang="ko-KR" i="1" dirty="0" smtClean="0"/>
              <a:t>black </a:t>
            </a:r>
            <a:r>
              <a:rPr lang="en-US" altLang="ko-KR" i="1" dirty="0"/>
              <a:t>box models </a:t>
            </a:r>
            <a:endParaRPr lang="en-US" altLang="ko-KR" i="1" dirty="0" smtClean="0"/>
          </a:p>
          <a:p>
            <a:pPr lvl="1"/>
            <a:r>
              <a:rPr lang="en-US" altLang="ko-KR" dirty="0"/>
              <a:t>it is hard to know what actually contributed to a</a:t>
            </a:r>
            <a:r>
              <a:rPr lang="en-US" altLang="ko-KR" dirty="0" smtClean="0"/>
              <a:t> </a:t>
            </a:r>
            <a:r>
              <a:rPr lang="en-US" altLang="ko-KR" dirty="0"/>
              <a:t>prediction </a:t>
            </a:r>
          </a:p>
          <a:p>
            <a:pPr lvl="1"/>
            <a:endParaRPr lang="en-US" altLang="ko-KR" dirty="0"/>
          </a:p>
          <a:p>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a:t>White Box Versus Black Box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64</a:t>
            </a:fld>
            <a:endParaRPr lang="en-US" altLang="ko-KR"/>
          </a:p>
        </p:txBody>
      </p:sp>
    </p:spTree>
    <p:extLst>
      <p:ext uri="{BB962C8B-B14F-4D97-AF65-F5344CB8AC3E}">
        <p14:creationId xmlns:p14="http://schemas.microsoft.com/office/powerpoint/2010/main" val="386272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estimate the probability that an instance belongs to a </a:t>
            </a:r>
            <a:r>
              <a:rPr lang="en-US" altLang="ko-KR" dirty="0" smtClean="0"/>
              <a:t>particular </a:t>
            </a:r>
            <a:r>
              <a:rPr lang="en-US" altLang="ko-KR" dirty="0"/>
              <a:t>class </a:t>
            </a:r>
            <a:r>
              <a:rPr lang="en-US" altLang="ko-KR" i="1" dirty="0"/>
              <a:t>k </a:t>
            </a:r>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a:t>Estimating Class </a:t>
            </a:r>
            <a:r>
              <a:rPr lang="en-US" altLang="ko-KR" dirty="0" smtClean="0"/>
              <a:t>Probabilities</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65</a:t>
            </a:fld>
            <a:endParaRPr lang="en-US" altLang="ko-KR"/>
          </a:p>
        </p:txBody>
      </p:sp>
      <p:pic>
        <p:nvPicPr>
          <p:cNvPr id="5" name="그림 4"/>
          <p:cNvPicPr>
            <a:picLocks noChangeAspect="1"/>
          </p:cNvPicPr>
          <p:nvPr/>
        </p:nvPicPr>
        <p:blipFill>
          <a:blip r:embed="rId2"/>
          <a:stretch>
            <a:fillRect/>
          </a:stretch>
        </p:blipFill>
        <p:spPr>
          <a:xfrm>
            <a:off x="1584300" y="3348459"/>
            <a:ext cx="11284077" cy="2592288"/>
          </a:xfrm>
          <a:prstGeom prst="rect">
            <a:avLst/>
          </a:prstGeom>
        </p:spPr>
      </p:pic>
    </p:spTree>
    <p:extLst>
      <p:ext uri="{BB962C8B-B14F-4D97-AF65-F5344CB8AC3E}">
        <p14:creationId xmlns:p14="http://schemas.microsoft.com/office/powerpoint/2010/main" val="429387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err="1"/>
              <a:t>Scikit</a:t>
            </a:r>
            <a:r>
              <a:rPr lang="en-US" altLang="ko-KR" dirty="0"/>
              <a:t>-Learn uses the </a:t>
            </a:r>
            <a:r>
              <a:rPr lang="en-US" altLang="ko-KR" i="1" dirty="0" err="1"/>
              <a:t>Classi</a:t>
            </a:r>
            <a:r>
              <a:rPr lang="en-US" altLang="ko-KR" i="1" dirty="0"/>
              <a:t> cation And Regression Tree </a:t>
            </a:r>
            <a:r>
              <a:rPr lang="en-US" altLang="ko-KR" dirty="0"/>
              <a:t>(CART) algorithm </a:t>
            </a:r>
          </a:p>
          <a:p>
            <a:r>
              <a:rPr lang="en-US" altLang="ko-KR" dirty="0"/>
              <a:t>It searches for the pair (</a:t>
            </a:r>
            <a:r>
              <a:rPr lang="en-US" altLang="ko-KR" i="1" dirty="0"/>
              <a:t>k</a:t>
            </a:r>
            <a:r>
              <a:rPr lang="en-US" altLang="ko-KR" dirty="0"/>
              <a:t>, </a:t>
            </a:r>
            <a:r>
              <a:rPr lang="en-US" altLang="ko-KR" i="1" dirty="0" err="1"/>
              <a:t>tk</a:t>
            </a:r>
            <a:r>
              <a:rPr lang="en-US" altLang="ko-KR" dirty="0"/>
              <a:t>) that produces the purest subsets </a:t>
            </a:r>
          </a:p>
          <a:p>
            <a:pPr lvl="1"/>
            <a:r>
              <a:rPr lang="en-US" altLang="ko-KR" dirty="0"/>
              <a:t>feature </a:t>
            </a:r>
            <a:r>
              <a:rPr lang="en-US" altLang="ko-KR" i="1" dirty="0"/>
              <a:t>k </a:t>
            </a:r>
            <a:r>
              <a:rPr lang="en-US" altLang="ko-KR" dirty="0"/>
              <a:t>and a </a:t>
            </a:r>
            <a:r>
              <a:rPr lang="en-US" altLang="ko-KR" dirty="0" smtClean="0"/>
              <a:t>threshold </a:t>
            </a:r>
            <a:r>
              <a:rPr lang="en-US" altLang="ko-KR" i="1" dirty="0" err="1"/>
              <a:t>tk</a:t>
            </a:r>
            <a:r>
              <a:rPr lang="en-US" altLang="ko-KR" i="1" dirty="0"/>
              <a:t> </a:t>
            </a:r>
            <a:endParaRPr lang="en-US" altLang="ko-KR" i="1" dirty="0" smtClean="0"/>
          </a:p>
          <a:p>
            <a:r>
              <a:rPr lang="en-US" altLang="ko-KR" i="1" dirty="0"/>
              <a:t>CART cost function for </a:t>
            </a:r>
            <a:r>
              <a:rPr lang="en-US" altLang="ko-KR" i="1" dirty="0" err="1" smtClean="0"/>
              <a:t>classication</a:t>
            </a:r>
            <a:r>
              <a:rPr lang="en-US" altLang="ko-KR" i="1" dirty="0" smtClean="0"/>
              <a:t> (</a:t>
            </a:r>
            <a:r>
              <a:rPr lang="en-US" altLang="ko-KR" dirty="0"/>
              <a:t>weighted by their </a:t>
            </a:r>
            <a:r>
              <a:rPr lang="en-US" altLang="ko-KR" dirty="0" smtClean="0"/>
              <a:t>size) </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en-US" altLang="ko-KR" dirty="0"/>
              <a:t>a </a:t>
            </a:r>
            <a:r>
              <a:rPr lang="en-US" altLang="ko-KR" i="1" dirty="0"/>
              <a:t>greedy algorithm </a:t>
            </a:r>
            <a:r>
              <a:rPr lang="en-US" altLang="ko-KR" i="1" dirty="0" smtClean="0"/>
              <a:t>- </a:t>
            </a:r>
            <a:r>
              <a:rPr lang="en-US" altLang="ko-KR" dirty="0"/>
              <a:t>at the top level </a:t>
            </a:r>
          </a:p>
          <a:p>
            <a:endParaRPr lang="en-US" altLang="ko-KR" dirty="0"/>
          </a:p>
          <a:p>
            <a:endParaRPr lang="en-US" altLang="ko-KR" dirty="0"/>
          </a:p>
          <a:p>
            <a:endParaRPr lang="en-US" altLang="ko-KR" dirty="0"/>
          </a:p>
          <a:p>
            <a:endParaRPr lang="en-US" altLang="ko-KR" dirty="0"/>
          </a:p>
          <a:p>
            <a:pPr lvl="1"/>
            <a:endParaRPr kumimoji="1" lang="ko-KR" altLang="en-US" dirty="0"/>
          </a:p>
        </p:txBody>
      </p:sp>
      <p:sp>
        <p:nvSpPr>
          <p:cNvPr id="3" name="제목 2"/>
          <p:cNvSpPr>
            <a:spLocks noGrp="1"/>
          </p:cNvSpPr>
          <p:nvPr>
            <p:ph type="title"/>
          </p:nvPr>
        </p:nvSpPr>
        <p:spPr/>
        <p:txBody>
          <a:bodyPr>
            <a:normAutofit/>
          </a:bodyPr>
          <a:lstStyle/>
          <a:p>
            <a:r>
              <a:rPr lang="en-US" altLang="ko-KR" dirty="0"/>
              <a:t>CART Training </a:t>
            </a:r>
            <a:r>
              <a:rPr lang="en-US" altLang="ko-KR" dirty="0" smtClean="0"/>
              <a:t>Algorithm</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66</a:t>
            </a:fld>
            <a:endParaRPr lang="en-US" altLang="ko-KR"/>
          </a:p>
        </p:txBody>
      </p:sp>
      <p:pic>
        <p:nvPicPr>
          <p:cNvPr id="5" name="그림 4"/>
          <p:cNvPicPr>
            <a:picLocks noChangeAspect="1"/>
          </p:cNvPicPr>
          <p:nvPr/>
        </p:nvPicPr>
        <p:blipFill>
          <a:blip r:embed="rId2"/>
          <a:stretch>
            <a:fillRect/>
          </a:stretch>
        </p:blipFill>
        <p:spPr>
          <a:xfrm>
            <a:off x="1512293" y="5436691"/>
            <a:ext cx="15658432" cy="3528392"/>
          </a:xfrm>
          <a:prstGeom prst="rect">
            <a:avLst/>
          </a:prstGeom>
        </p:spPr>
      </p:pic>
    </p:spTree>
    <p:extLst>
      <p:ext uri="{BB962C8B-B14F-4D97-AF65-F5344CB8AC3E}">
        <p14:creationId xmlns:p14="http://schemas.microsoft.com/office/powerpoint/2010/main" val="11903433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By default, the Gini impurity measure is used </a:t>
            </a:r>
          </a:p>
          <a:p>
            <a:r>
              <a:rPr lang="en-US" altLang="ko-KR" dirty="0"/>
              <a:t>The concept of entropy </a:t>
            </a:r>
            <a:endParaRPr lang="en-US" altLang="ko-KR" dirty="0" smtClean="0"/>
          </a:p>
          <a:p>
            <a:pPr lvl="1"/>
            <a:r>
              <a:rPr lang="en-US" altLang="ko-KR" dirty="0" smtClean="0"/>
              <a:t>originated </a:t>
            </a:r>
            <a:r>
              <a:rPr lang="en-US" altLang="ko-KR" dirty="0"/>
              <a:t>in thermodynamics as a measure of molecular </a:t>
            </a:r>
            <a:r>
              <a:rPr lang="en-US" altLang="ko-KR" dirty="0" smtClean="0"/>
              <a:t>disorder, </a:t>
            </a:r>
          </a:p>
          <a:p>
            <a:pPr lvl="1"/>
            <a:r>
              <a:rPr lang="en-US" altLang="ko-KR" dirty="0" smtClean="0"/>
              <a:t>and </a:t>
            </a:r>
            <a:r>
              <a:rPr lang="en-US" altLang="ko-KR" dirty="0"/>
              <a:t>Shannon’s </a:t>
            </a:r>
            <a:r>
              <a:rPr lang="en-US" altLang="ko-KR" i="1" dirty="0"/>
              <a:t>information theory </a:t>
            </a:r>
            <a:r>
              <a:rPr lang="en-US" altLang="ko-KR" i="1" dirty="0" smtClean="0"/>
              <a:t>- </a:t>
            </a:r>
            <a:r>
              <a:rPr lang="en-US" altLang="ko-KR" dirty="0"/>
              <a:t>measures the average information content of a message </a:t>
            </a:r>
          </a:p>
          <a:p>
            <a:r>
              <a:rPr lang="en-US" altLang="ko-KR" dirty="0"/>
              <a:t>In Machine Learning, it is frequently used as an impurity measure </a:t>
            </a:r>
            <a:endParaRPr lang="en-US" altLang="ko-KR" dirty="0" smtClean="0"/>
          </a:p>
          <a:p>
            <a:endParaRPr lang="en-US" altLang="ko-KR" dirty="0"/>
          </a:p>
          <a:p>
            <a:endParaRPr lang="en-US" altLang="ko-KR" dirty="0" smtClean="0"/>
          </a:p>
          <a:p>
            <a:endParaRPr lang="en-US" altLang="ko-KR" dirty="0"/>
          </a:p>
          <a:p>
            <a:endParaRPr lang="en-US" altLang="ko-KR" dirty="0" smtClean="0"/>
          </a:p>
          <a:p>
            <a:r>
              <a:rPr lang="en-US" altLang="ko-KR" dirty="0" smtClean="0"/>
              <a:t>Gini is faster, entropy produces more balanced tree</a:t>
            </a:r>
          </a:p>
          <a:p>
            <a:r>
              <a:rPr lang="en-US" altLang="ko-KR" dirty="0"/>
              <a:t>A reduction of entropy is often called an </a:t>
            </a:r>
            <a:r>
              <a:rPr lang="en-US" altLang="ko-KR" i="1" dirty="0"/>
              <a:t>information gain </a:t>
            </a:r>
            <a:endParaRPr lang="en-US" altLang="ko-KR" dirty="0"/>
          </a:p>
          <a:p>
            <a:endParaRPr lang="en-US" altLang="ko-KR" dirty="0"/>
          </a:p>
          <a:p>
            <a:endParaRPr lang="en-US" altLang="ko-KR" dirty="0"/>
          </a:p>
          <a:p>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a:t>Gini Impurity or </a:t>
            </a:r>
            <a:r>
              <a:rPr lang="en-US" altLang="ko-KR" dirty="0" smtClean="0"/>
              <a:t>Entropy</a:t>
            </a:r>
            <a:r>
              <a:rPr lang="ko-KR" altLang="en-US" dirty="0" smtClean="0"/>
              <a:t> </a:t>
            </a:r>
            <a:r>
              <a:rPr lang="en-US" altLang="ko-KR" smtClean="0"/>
              <a:t>?</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67</a:t>
            </a:fld>
            <a:endParaRPr lang="en-US" altLang="ko-KR"/>
          </a:p>
        </p:txBody>
      </p:sp>
      <p:pic>
        <p:nvPicPr>
          <p:cNvPr id="5" name="그림 4"/>
          <p:cNvPicPr>
            <a:picLocks noChangeAspect="1"/>
          </p:cNvPicPr>
          <p:nvPr/>
        </p:nvPicPr>
        <p:blipFill>
          <a:blip r:embed="rId2"/>
          <a:stretch>
            <a:fillRect/>
          </a:stretch>
        </p:blipFill>
        <p:spPr>
          <a:xfrm>
            <a:off x="1800324" y="6776847"/>
            <a:ext cx="6167644" cy="1972212"/>
          </a:xfrm>
          <a:prstGeom prst="rect">
            <a:avLst/>
          </a:prstGeom>
        </p:spPr>
      </p:pic>
      <p:pic>
        <p:nvPicPr>
          <p:cNvPr id="6" name="그림 5"/>
          <p:cNvPicPr>
            <a:picLocks noChangeAspect="1"/>
          </p:cNvPicPr>
          <p:nvPr/>
        </p:nvPicPr>
        <p:blipFill>
          <a:blip r:embed="rId3"/>
          <a:stretch>
            <a:fillRect/>
          </a:stretch>
        </p:blipFill>
        <p:spPr>
          <a:xfrm>
            <a:off x="8818865" y="7005145"/>
            <a:ext cx="7527076" cy="1023834"/>
          </a:xfrm>
          <a:prstGeom prst="rect">
            <a:avLst/>
          </a:prstGeom>
        </p:spPr>
      </p:pic>
      <p:sp>
        <p:nvSpPr>
          <p:cNvPr id="7" name="TextBox 6"/>
          <p:cNvSpPr txBox="1"/>
          <p:nvPr/>
        </p:nvSpPr>
        <p:spPr>
          <a:xfrm>
            <a:off x="9749466" y="1443789"/>
            <a:ext cx="184731" cy="830997"/>
          </a:xfrm>
          <a:prstGeom prst="rect">
            <a:avLst/>
          </a:prstGeom>
          <a:noFill/>
        </p:spPr>
        <p:txBody>
          <a:bodyPr wrap="none" rtlCol="0">
            <a:spAutoFit/>
          </a:bodyPr>
          <a:lstStyle/>
          <a:p>
            <a:endParaRPr kumimoji="1" lang="ko-KR" altLang="en-US" dirty="0"/>
          </a:p>
        </p:txBody>
      </p:sp>
    </p:spTree>
    <p:extLst>
      <p:ext uri="{BB962C8B-B14F-4D97-AF65-F5344CB8AC3E}">
        <p14:creationId xmlns:p14="http://schemas.microsoft.com/office/powerpoint/2010/main" val="17007701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fontScale="92500" lnSpcReduction="20000"/>
          </a:bodyPr>
          <a:lstStyle/>
          <a:p>
            <a:r>
              <a:rPr kumimoji="1" lang="en-US" altLang="ko-KR" dirty="0" smtClean="0"/>
              <a:t>Non parametric model</a:t>
            </a:r>
          </a:p>
          <a:p>
            <a:pPr lvl="1"/>
            <a:r>
              <a:rPr kumimoji="1" lang="en-US" altLang="ko-KR" dirty="0" smtClean="0"/>
              <a:t>LR is a parametric model (can be </a:t>
            </a:r>
            <a:r>
              <a:rPr kumimoji="1" lang="en-US" altLang="ko-KR" dirty="0" err="1" smtClean="0"/>
              <a:t>underfitted</a:t>
            </a:r>
            <a:r>
              <a:rPr kumimoji="1" lang="en-US" altLang="ko-KR" dirty="0" smtClean="0"/>
              <a:t> due to the limited number of freedom)</a:t>
            </a:r>
          </a:p>
          <a:p>
            <a:r>
              <a:rPr kumimoji="1" lang="en-US" altLang="ko-KR" dirty="0" smtClean="0"/>
              <a:t>Data need not to be linear</a:t>
            </a:r>
          </a:p>
          <a:p>
            <a:r>
              <a:rPr kumimoji="1" lang="en-US" altLang="ko-KR" dirty="0" smtClean="0"/>
              <a:t>Can be overfitting </a:t>
            </a:r>
            <a:r>
              <a:rPr kumimoji="1" lang="mr-IN" altLang="ko-KR" dirty="0" smtClean="0"/>
              <a:t>–</a:t>
            </a:r>
            <a:r>
              <a:rPr kumimoji="1" lang="en-US" altLang="ko-KR" dirty="0" smtClean="0"/>
              <a:t> needs </a:t>
            </a:r>
            <a:r>
              <a:rPr lang="en-US" altLang="ko-KR" b="1" dirty="0"/>
              <a:t>Regularization </a:t>
            </a:r>
            <a:endParaRPr lang="en-US" altLang="ko-KR" dirty="0" smtClean="0"/>
          </a:p>
          <a:p>
            <a:pPr lvl="1"/>
            <a:r>
              <a:rPr kumimoji="1" lang="en-US" altLang="ko-KR" dirty="0" smtClean="0"/>
              <a:t>Set max depth</a:t>
            </a:r>
          </a:p>
          <a:p>
            <a:pPr lvl="1"/>
            <a:r>
              <a:rPr lang="en-US" altLang="ko-KR" dirty="0" err="1"/>
              <a:t>min_samples_split</a:t>
            </a:r>
            <a:r>
              <a:rPr lang="en-US" altLang="ko-KR" dirty="0"/>
              <a:t> </a:t>
            </a:r>
            <a:r>
              <a:rPr lang="en-US" altLang="ko-KR" dirty="0" smtClean="0"/>
              <a:t>- the </a:t>
            </a:r>
            <a:r>
              <a:rPr lang="en-US" altLang="ko-KR" dirty="0"/>
              <a:t>minimum number of </a:t>
            </a:r>
            <a:r>
              <a:rPr lang="en-US" altLang="ko-KR" dirty="0" smtClean="0"/>
              <a:t>sam</a:t>
            </a:r>
            <a:r>
              <a:rPr lang="en-US" altLang="ko-KR" dirty="0"/>
              <a:t>ples a node must have before it can be split </a:t>
            </a:r>
            <a:endParaRPr lang="en-US" altLang="ko-KR" dirty="0" smtClean="0"/>
          </a:p>
          <a:p>
            <a:pPr lvl="1"/>
            <a:r>
              <a:rPr lang="en-US" altLang="ko-KR" dirty="0" err="1"/>
              <a:t>min_samples_leaf</a:t>
            </a:r>
            <a:r>
              <a:rPr lang="en-US" altLang="ko-KR" dirty="0"/>
              <a:t> </a:t>
            </a:r>
            <a:r>
              <a:rPr lang="en-US" altLang="ko-KR" dirty="0" smtClean="0"/>
              <a:t>- the </a:t>
            </a:r>
            <a:r>
              <a:rPr lang="en-US" altLang="ko-KR" dirty="0"/>
              <a:t>minimum </a:t>
            </a:r>
            <a:r>
              <a:rPr lang="en-US" altLang="ko-KR" dirty="0" smtClean="0"/>
              <a:t>number </a:t>
            </a:r>
            <a:r>
              <a:rPr lang="en-US" altLang="ko-KR" dirty="0"/>
              <a:t>of samples a leaf node must </a:t>
            </a:r>
            <a:r>
              <a:rPr lang="en-US" altLang="ko-KR" dirty="0" smtClean="0"/>
              <a:t>have</a:t>
            </a:r>
          </a:p>
          <a:p>
            <a:pPr lvl="1"/>
            <a:r>
              <a:rPr lang="en-US" altLang="ko-KR" dirty="0" err="1" smtClean="0"/>
              <a:t>min_weight_fraction_leaf</a:t>
            </a:r>
            <a:r>
              <a:rPr lang="en-US" altLang="ko-KR" dirty="0" smtClean="0"/>
              <a:t> </a:t>
            </a:r>
            <a:r>
              <a:rPr lang="en-US" altLang="ko-KR" dirty="0"/>
              <a:t>(same as </a:t>
            </a:r>
            <a:r>
              <a:rPr lang="en-US" altLang="ko-KR" dirty="0" err="1"/>
              <a:t>min_samples_leaf</a:t>
            </a:r>
            <a:r>
              <a:rPr lang="en-US" altLang="ko-KR" dirty="0"/>
              <a:t> but expressed as a fraction of the total number of weighted instances</a:t>
            </a:r>
            <a:r>
              <a:rPr lang="en-US" altLang="ko-KR" dirty="0" smtClean="0"/>
              <a:t>)</a:t>
            </a:r>
          </a:p>
          <a:p>
            <a:pPr lvl="1"/>
            <a:r>
              <a:rPr lang="en-US" altLang="ko-KR" dirty="0" err="1" smtClean="0"/>
              <a:t>max_leaf_nodes</a:t>
            </a:r>
            <a:r>
              <a:rPr lang="en-US" altLang="ko-KR" dirty="0" smtClean="0"/>
              <a:t> </a:t>
            </a:r>
            <a:r>
              <a:rPr lang="en-US" altLang="ko-KR" dirty="0"/>
              <a:t>(maximum number of leaf nodes</a:t>
            </a:r>
            <a:r>
              <a:rPr lang="en-US" altLang="ko-KR" dirty="0" smtClean="0"/>
              <a:t>)</a:t>
            </a:r>
          </a:p>
          <a:p>
            <a:pPr lvl="1"/>
            <a:r>
              <a:rPr lang="en-US" altLang="ko-KR" dirty="0" err="1" smtClean="0"/>
              <a:t>max_features</a:t>
            </a:r>
            <a:r>
              <a:rPr lang="en-US" altLang="ko-KR" dirty="0" smtClean="0"/>
              <a:t> </a:t>
            </a:r>
            <a:r>
              <a:rPr lang="en-US" altLang="ko-KR" dirty="0"/>
              <a:t>(maximum number of features that are evaluated for splitting at each node</a:t>
            </a:r>
            <a:r>
              <a:rPr lang="en-US" altLang="ko-KR" dirty="0" smtClean="0"/>
              <a:t>)</a:t>
            </a:r>
          </a:p>
          <a:p>
            <a:pPr lvl="1"/>
            <a:r>
              <a:rPr lang="en-US" altLang="ko-KR" dirty="0" smtClean="0"/>
              <a:t>Increasing </a:t>
            </a:r>
            <a:r>
              <a:rPr lang="en-US" altLang="ko-KR" dirty="0"/>
              <a:t>min_* </a:t>
            </a:r>
            <a:r>
              <a:rPr lang="en-US" altLang="ko-KR" dirty="0" err="1"/>
              <a:t>hyperparameters</a:t>
            </a:r>
            <a:r>
              <a:rPr lang="en-US" altLang="ko-KR" dirty="0"/>
              <a:t> or reducing max_* </a:t>
            </a:r>
            <a:r>
              <a:rPr lang="en-US" altLang="ko-KR" dirty="0" err="1"/>
              <a:t>hyperparameters</a:t>
            </a:r>
            <a:r>
              <a:rPr lang="en-US" altLang="ko-KR" dirty="0"/>
              <a:t> will regularize the </a:t>
            </a:r>
            <a:r>
              <a:rPr lang="en-US" altLang="ko-KR" dirty="0" smtClean="0"/>
              <a:t>model</a:t>
            </a:r>
            <a:endParaRPr lang="en-US" altLang="ko-KR" dirty="0"/>
          </a:p>
          <a:p>
            <a:pPr lvl="1"/>
            <a:endParaRPr kumimoji="1" lang="en-US" altLang="ko-KR" dirty="0" smtClean="0"/>
          </a:p>
          <a:p>
            <a:endParaRPr kumimoji="1" lang="ko-KR" altLang="en-US" dirty="0"/>
          </a:p>
        </p:txBody>
      </p:sp>
      <p:sp>
        <p:nvSpPr>
          <p:cNvPr id="3" name="제목 2"/>
          <p:cNvSpPr>
            <a:spLocks noGrp="1"/>
          </p:cNvSpPr>
          <p:nvPr>
            <p:ph type="title"/>
          </p:nvPr>
        </p:nvSpPr>
        <p:spPr/>
        <p:txBody>
          <a:bodyPr>
            <a:normAutofit/>
          </a:bodyPr>
          <a:lstStyle/>
          <a:p>
            <a:r>
              <a:rPr kumimoji="1" lang="en-US" altLang="ko-KR" dirty="0" smtClean="0"/>
              <a:t>Decision tree	 </a:t>
            </a:r>
            <a:r>
              <a:rPr lang="en-US" altLang="ko-KR" dirty="0"/>
              <a:t>Regularization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68</a:t>
            </a:fld>
            <a:endParaRPr lang="en-US" altLang="ko-KR"/>
          </a:p>
        </p:txBody>
      </p:sp>
    </p:spTree>
    <p:extLst>
      <p:ext uri="{BB962C8B-B14F-4D97-AF65-F5344CB8AC3E}">
        <p14:creationId xmlns:p14="http://schemas.microsoft.com/office/powerpoint/2010/main" val="1149593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p:cNvPicPr>
            <a:picLocks noGrp="1" noChangeAspect="1"/>
          </p:cNvPicPr>
          <p:nvPr>
            <p:ph sz="quarter" idx="1"/>
          </p:nvPr>
        </p:nvPicPr>
        <p:blipFill>
          <a:blip r:embed="rId2"/>
          <a:stretch>
            <a:fillRect/>
          </a:stretch>
        </p:blipFill>
        <p:spPr>
          <a:xfrm>
            <a:off x="460557" y="2988419"/>
            <a:ext cx="17541693" cy="7343541"/>
          </a:xfrm>
          <a:prstGeom prst="rect">
            <a:avLst/>
          </a:prstGeom>
        </p:spPr>
      </p:pic>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69</a:t>
            </a:fld>
            <a:endParaRPr lang="en-US" altLang="ko-KR"/>
          </a:p>
        </p:txBody>
      </p:sp>
    </p:spTree>
    <p:extLst>
      <p:ext uri="{BB962C8B-B14F-4D97-AF65-F5344CB8AC3E}">
        <p14:creationId xmlns:p14="http://schemas.microsoft.com/office/powerpoint/2010/main" val="60464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kumimoji="1" lang="ko-KR" altLang="en-US" smtClean="0"/>
              <a:t>알파고</a:t>
            </a:r>
            <a:endParaRPr kumimoji="1" lang="ko-KR" altLang="en-US"/>
          </a:p>
        </p:txBody>
      </p:sp>
      <p:sp>
        <p:nvSpPr>
          <p:cNvPr id="3" name="제목 2"/>
          <p:cNvSpPr>
            <a:spLocks noGrp="1"/>
          </p:cNvSpPr>
          <p:nvPr>
            <p:ph type="title"/>
          </p:nvPr>
        </p:nvSpPr>
        <p:spPr/>
        <p:txBody>
          <a:bodyPr/>
          <a:lstStyle/>
          <a:p>
            <a:r>
              <a:rPr kumimoji="1" lang="en-US" altLang="ko-KR" dirty="0" smtClean="0"/>
              <a:t>Cognition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a:t>
            </a:fld>
            <a:endParaRPr lang="en-US" altLang="ko-KR"/>
          </a:p>
        </p:txBody>
      </p:sp>
    </p:spTree>
    <p:extLst>
      <p:ext uri="{BB962C8B-B14F-4D97-AF65-F5344CB8AC3E}">
        <p14:creationId xmlns:p14="http://schemas.microsoft.com/office/powerpoint/2010/main" val="769748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normAutofit/>
          </a:bodyPr>
          <a:lstStyle/>
          <a:p>
            <a:r>
              <a:rPr lang="en-US" altLang="ko-KR" dirty="0"/>
              <a:t>Regression </a:t>
            </a:r>
            <a:r>
              <a:rPr lang="en-US" altLang="ko-KR" dirty="0" smtClean="0"/>
              <a:t>with DT</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70</a:t>
            </a:fld>
            <a:endParaRPr lang="en-US" altLang="ko-KR"/>
          </a:p>
        </p:txBody>
      </p:sp>
      <p:pic>
        <p:nvPicPr>
          <p:cNvPr id="5" name="그림 4"/>
          <p:cNvPicPr>
            <a:picLocks noChangeAspect="1"/>
          </p:cNvPicPr>
          <p:nvPr/>
        </p:nvPicPr>
        <p:blipFill>
          <a:blip r:embed="rId2"/>
          <a:stretch>
            <a:fillRect/>
          </a:stretch>
        </p:blipFill>
        <p:spPr>
          <a:xfrm>
            <a:off x="1072484" y="2082083"/>
            <a:ext cx="15857281" cy="9498371"/>
          </a:xfrm>
          <a:prstGeom prst="rect">
            <a:avLst/>
          </a:prstGeom>
        </p:spPr>
      </p:pic>
    </p:spTree>
    <p:extLst>
      <p:ext uri="{BB962C8B-B14F-4D97-AF65-F5344CB8AC3E}">
        <p14:creationId xmlns:p14="http://schemas.microsoft.com/office/powerpoint/2010/main" val="188900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the pre‐ </a:t>
            </a:r>
            <a:r>
              <a:rPr lang="en-US" altLang="ko-KR" dirty="0" err="1"/>
              <a:t>dicted</a:t>
            </a:r>
            <a:r>
              <a:rPr lang="en-US" altLang="ko-KR" dirty="0"/>
              <a:t> value for each region is always the average target value of the instances </a:t>
            </a:r>
            <a:endParaRPr lang="en-US" altLang="ko-KR" dirty="0"/>
          </a:p>
          <a:p>
            <a:r>
              <a:rPr lang="en-US" altLang="ko-KR" b="1" dirty="0"/>
              <a:t>split the training set in a way that minimizes the MSE </a:t>
            </a:r>
            <a:endParaRPr lang="en-US" altLang="ko-KR" b="1" dirty="0"/>
          </a:p>
          <a:p>
            <a:endParaRPr kumimoji="1" lang="ko-KR" altLang="en-US" dirty="0"/>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71</a:t>
            </a:fld>
            <a:endParaRPr lang="en-US" altLang="ko-KR"/>
          </a:p>
        </p:txBody>
      </p:sp>
      <p:pic>
        <p:nvPicPr>
          <p:cNvPr id="5" name="그림 4"/>
          <p:cNvPicPr>
            <a:picLocks noChangeAspect="1"/>
          </p:cNvPicPr>
          <p:nvPr/>
        </p:nvPicPr>
        <p:blipFill>
          <a:blip r:embed="rId2"/>
          <a:stretch>
            <a:fillRect/>
          </a:stretch>
        </p:blipFill>
        <p:spPr>
          <a:xfrm>
            <a:off x="1800325" y="5053967"/>
            <a:ext cx="15301813" cy="6230565"/>
          </a:xfrm>
          <a:prstGeom prst="rect">
            <a:avLst/>
          </a:prstGeom>
        </p:spPr>
      </p:pic>
    </p:spTree>
    <p:extLst>
      <p:ext uri="{BB962C8B-B14F-4D97-AF65-F5344CB8AC3E}">
        <p14:creationId xmlns:p14="http://schemas.microsoft.com/office/powerpoint/2010/main" val="41986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p:cNvPicPr>
            <a:picLocks noGrp="1" noChangeAspect="1"/>
          </p:cNvPicPr>
          <p:nvPr>
            <p:ph sz="quarter" idx="1"/>
          </p:nvPr>
        </p:nvPicPr>
        <p:blipFill>
          <a:blip r:embed="rId2"/>
          <a:stretch>
            <a:fillRect/>
          </a:stretch>
        </p:blipFill>
        <p:spPr>
          <a:xfrm>
            <a:off x="1224260" y="2556371"/>
            <a:ext cx="14797385" cy="2664296"/>
          </a:xfrm>
          <a:prstGeom prst="rect">
            <a:avLst/>
          </a:prstGeom>
        </p:spPr>
      </p:pic>
      <p:sp>
        <p:nvSpPr>
          <p:cNvPr id="3" name="제목 2"/>
          <p:cNvSpPr>
            <a:spLocks noGrp="1"/>
          </p:cNvSpPr>
          <p:nvPr>
            <p:ph type="title"/>
          </p:nvPr>
        </p:nvSpPr>
        <p:spPr/>
        <p:txBody>
          <a:bodyPr/>
          <a:lstStyle/>
          <a:p>
            <a:r>
              <a:rPr lang="en-US" altLang="ko-KR" i="1" dirty="0"/>
              <a:t>CART cost function for regression </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72</a:t>
            </a:fld>
            <a:endParaRPr lang="en-US" altLang="ko-KR"/>
          </a:p>
        </p:txBody>
      </p:sp>
      <p:pic>
        <p:nvPicPr>
          <p:cNvPr id="6" name="그림 5"/>
          <p:cNvPicPr>
            <a:picLocks noChangeAspect="1"/>
          </p:cNvPicPr>
          <p:nvPr/>
        </p:nvPicPr>
        <p:blipFill>
          <a:blip r:embed="rId3"/>
          <a:stretch>
            <a:fillRect/>
          </a:stretch>
        </p:blipFill>
        <p:spPr>
          <a:xfrm>
            <a:off x="1728317" y="5436691"/>
            <a:ext cx="14851380" cy="6120680"/>
          </a:xfrm>
          <a:prstGeom prst="rect">
            <a:avLst/>
          </a:prstGeom>
        </p:spPr>
      </p:pic>
    </p:spTree>
    <p:extLst>
      <p:ext uri="{BB962C8B-B14F-4D97-AF65-F5344CB8AC3E}">
        <p14:creationId xmlns:p14="http://schemas.microsoft.com/office/powerpoint/2010/main" val="1958352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A group of </a:t>
            </a:r>
            <a:r>
              <a:rPr lang="en-US" altLang="ko-KR" dirty="0" smtClean="0"/>
              <a:t>predictors </a:t>
            </a:r>
            <a:r>
              <a:rPr lang="en-US" altLang="ko-KR" dirty="0"/>
              <a:t>is called an </a:t>
            </a:r>
            <a:r>
              <a:rPr lang="en-US" altLang="ko-KR" i="1" dirty="0" smtClean="0"/>
              <a:t>ensemble</a:t>
            </a:r>
          </a:p>
          <a:p>
            <a:r>
              <a:rPr lang="en-US" altLang="ko-KR" i="1" dirty="0" smtClean="0"/>
              <a:t>Ensemble Learning: </a:t>
            </a:r>
            <a:r>
              <a:rPr lang="en-US" altLang="ko-KR" dirty="0"/>
              <a:t>aggregate the predictions of a group of predictors (such as classifiers or </a:t>
            </a:r>
            <a:r>
              <a:rPr lang="en-US" altLang="ko-KR" dirty="0" err="1"/>
              <a:t>regressors</a:t>
            </a:r>
            <a:r>
              <a:rPr lang="en-US" altLang="ko-KR" dirty="0"/>
              <a:t>), you will often get better predictions than with the best individual predictor </a:t>
            </a:r>
            <a:endParaRPr lang="en-US" altLang="ko-KR" dirty="0" smtClean="0"/>
          </a:p>
          <a:p>
            <a:r>
              <a:rPr lang="en-US" altLang="ko-KR" i="1" dirty="0"/>
              <a:t>Random Forest </a:t>
            </a:r>
            <a:endParaRPr lang="en-US" altLang="ko-KR" dirty="0"/>
          </a:p>
          <a:p>
            <a:r>
              <a:rPr lang="en-US" altLang="ko-KR" i="1" smtClean="0"/>
              <a:t>bagging</a:t>
            </a:r>
            <a:r>
              <a:rPr lang="en-US" altLang="ko-KR" dirty="0"/>
              <a:t>, </a:t>
            </a:r>
            <a:r>
              <a:rPr lang="en-US" altLang="ko-KR" i="1" dirty="0"/>
              <a:t>boosting</a:t>
            </a:r>
            <a:r>
              <a:rPr lang="en-US" altLang="ko-KR" dirty="0"/>
              <a:t>, </a:t>
            </a:r>
            <a:r>
              <a:rPr lang="en-US" altLang="ko-KR" i="1" dirty="0"/>
              <a:t>stacking </a:t>
            </a:r>
            <a:endParaRPr lang="en-US" altLang="ko-KR" dirty="0"/>
          </a:p>
          <a:p>
            <a:endParaRPr lang="en-US" altLang="ko-KR" dirty="0"/>
          </a:p>
          <a:p>
            <a:endParaRPr kumimoji="1" lang="ko-KR" altLang="en-US" dirty="0"/>
          </a:p>
        </p:txBody>
      </p:sp>
      <p:sp>
        <p:nvSpPr>
          <p:cNvPr id="3" name="제목 2"/>
          <p:cNvSpPr>
            <a:spLocks noGrp="1"/>
          </p:cNvSpPr>
          <p:nvPr>
            <p:ph type="title"/>
          </p:nvPr>
        </p:nvSpPr>
        <p:spPr/>
        <p:txBody>
          <a:bodyPr>
            <a:normAutofit/>
          </a:bodyPr>
          <a:lstStyle/>
          <a:p>
            <a:r>
              <a:rPr lang="en-US" altLang="ko-KR" dirty="0"/>
              <a:t>Ensemble Learning and Random </a:t>
            </a:r>
            <a:r>
              <a:rPr lang="en-US" altLang="ko-KR" dirty="0" smtClean="0"/>
              <a:t>Forests</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73</a:t>
            </a:fld>
            <a:endParaRPr lang="en-US" altLang="ko-KR"/>
          </a:p>
        </p:txBody>
      </p:sp>
    </p:spTree>
    <p:extLst>
      <p:ext uri="{BB962C8B-B14F-4D97-AF65-F5344CB8AC3E}">
        <p14:creationId xmlns:p14="http://schemas.microsoft.com/office/powerpoint/2010/main" val="11427424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74</a:t>
            </a:fld>
            <a:endParaRPr lang="en-US" altLang="ko-KR"/>
          </a:p>
        </p:txBody>
      </p:sp>
    </p:spTree>
    <p:extLst>
      <p:ext uri="{BB962C8B-B14F-4D97-AF65-F5344CB8AC3E}">
        <p14:creationId xmlns:p14="http://schemas.microsoft.com/office/powerpoint/2010/main" val="1539419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75</a:t>
            </a:fld>
            <a:endParaRPr lang="en-US" altLang="ko-KR"/>
          </a:p>
        </p:txBody>
      </p:sp>
    </p:spTree>
    <p:extLst>
      <p:ext uri="{BB962C8B-B14F-4D97-AF65-F5344CB8AC3E}">
        <p14:creationId xmlns:p14="http://schemas.microsoft.com/office/powerpoint/2010/main" val="2634327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76</a:t>
            </a:fld>
            <a:endParaRPr lang="en-US" altLang="ko-KR"/>
          </a:p>
        </p:txBody>
      </p:sp>
    </p:spTree>
    <p:extLst>
      <p:ext uri="{BB962C8B-B14F-4D97-AF65-F5344CB8AC3E}">
        <p14:creationId xmlns:p14="http://schemas.microsoft.com/office/powerpoint/2010/main" val="15911168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77</a:t>
            </a:fld>
            <a:endParaRPr lang="en-US" altLang="ko-KR"/>
          </a:p>
        </p:txBody>
      </p:sp>
    </p:spTree>
    <p:extLst>
      <p:ext uri="{BB962C8B-B14F-4D97-AF65-F5344CB8AC3E}">
        <p14:creationId xmlns:p14="http://schemas.microsoft.com/office/powerpoint/2010/main" val="1208612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78</a:t>
            </a:fld>
            <a:endParaRPr lang="en-US" altLang="ko-KR"/>
          </a:p>
        </p:txBody>
      </p:sp>
    </p:spTree>
    <p:extLst>
      <p:ext uri="{BB962C8B-B14F-4D97-AF65-F5344CB8AC3E}">
        <p14:creationId xmlns:p14="http://schemas.microsoft.com/office/powerpoint/2010/main" val="790966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79</a:t>
            </a:fld>
            <a:endParaRPr lang="en-US" altLang="ko-KR"/>
          </a:p>
        </p:txBody>
      </p:sp>
    </p:spTree>
    <p:extLst>
      <p:ext uri="{BB962C8B-B14F-4D97-AF65-F5344CB8AC3E}">
        <p14:creationId xmlns:p14="http://schemas.microsoft.com/office/powerpoint/2010/main" val="2069383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내용 개체 틀 4"/>
          <p:cNvGraphicFramePr>
            <a:graphicFrameLocks noGrp="1"/>
          </p:cNvGraphicFramePr>
          <p:nvPr>
            <p:ph sz="quarter" idx="1"/>
            <p:extLst>
              <p:ext uri="{D42A27DB-BD31-4B8C-83A1-F6EECF244321}">
                <p14:modId xmlns:p14="http://schemas.microsoft.com/office/powerpoint/2010/main" val="15319326"/>
              </p:ext>
            </p:extLst>
          </p:nvPr>
        </p:nvGraphicFramePr>
        <p:xfrm>
          <a:off x="900113" y="2239963"/>
          <a:ext cx="16202025" cy="9074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제목 2"/>
          <p:cNvSpPr>
            <a:spLocks noGrp="1"/>
          </p:cNvSpPr>
          <p:nvPr>
            <p:ph type="title"/>
          </p:nvPr>
        </p:nvSpPr>
        <p:spPr/>
        <p:txBody>
          <a:bodyPr/>
          <a:lstStyle/>
          <a:p>
            <a:r>
              <a:rPr kumimoji="1" lang="ko-KR" altLang="en-US" dirty="0" smtClean="0"/>
              <a:t>데이터 분석의 핵심 요소</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a:t>
            </a:fld>
            <a:endParaRPr lang="en-US" altLang="ko-KR"/>
          </a:p>
        </p:txBody>
      </p:sp>
    </p:spTree>
    <p:extLst>
      <p:ext uri="{BB962C8B-B14F-4D97-AF65-F5344CB8AC3E}">
        <p14:creationId xmlns:p14="http://schemas.microsoft.com/office/powerpoint/2010/main" val="489422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80</a:t>
            </a:fld>
            <a:endParaRPr lang="en-US" altLang="ko-KR"/>
          </a:p>
        </p:txBody>
      </p:sp>
    </p:spTree>
    <p:extLst>
      <p:ext uri="{BB962C8B-B14F-4D97-AF65-F5344CB8AC3E}">
        <p14:creationId xmlns:p14="http://schemas.microsoft.com/office/powerpoint/2010/main" val="438738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81</a:t>
            </a:fld>
            <a:endParaRPr lang="en-US" altLang="ko-KR"/>
          </a:p>
        </p:txBody>
      </p:sp>
    </p:spTree>
    <p:extLst>
      <p:ext uri="{BB962C8B-B14F-4D97-AF65-F5344CB8AC3E}">
        <p14:creationId xmlns:p14="http://schemas.microsoft.com/office/powerpoint/2010/main" val="929642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82</a:t>
            </a:fld>
            <a:endParaRPr lang="en-US" altLang="ko-KR"/>
          </a:p>
        </p:txBody>
      </p:sp>
    </p:spTree>
    <p:extLst>
      <p:ext uri="{BB962C8B-B14F-4D97-AF65-F5344CB8AC3E}">
        <p14:creationId xmlns:p14="http://schemas.microsoft.com/office/powerpoint/2010/main" val="204491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83</a:t>
            </a:fld>
            <a:endParaRPr lang="en-US" altLang="ko-KR"/>
          </a:p>
        </p:txBody>
      </p:sp>
    </p:spTree>
    <p:extLst>
      <p:ext uri="{BB962C8B-B14F-4D97-AF65-F5344CB8AC3E}">
        <p14:creationId xmlns:p14="http://schemas.microsoft.com/office/powerpoint/2010/main" val="1890728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84</a:t>
            </a:fld>
            <a:endParaRPr lang="en-US" altLang="ko-KR"/>
          </a:p>
        </p:txBody>
      </p:sp>
    </p:spTree>
    <p:extLst>
      <p:ext uri="{BB962C8B-B14F-4D97-AF65-F5344CB8AC3E}">
        <p14:creationId xmlns:p14="http://schemas.microsoft.com/office/powerpoint/2010/main" val="1940031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85</a:t>
            </a:fld>
            <a:endParaRPr lang="en-US" altLang="ko-KR"/>
          </a:p>
        </p:txBody>
      </p:sp>
    </p:spTree>
    <p:extLst>
      <p:ext uri="{BB962C8B-B14F-4D97-AF65-F5344CB8AC3E}">
        <p14:creationId xmlns:p14="http://schemas.microsoft.com/office/powerpoint/2010/main" val="21032411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86</a:t>
            </a:fld>
            <a:endParaRPr lang="en-US" altLang="ko-KR"/>
          </a:p>
        </p:txBody>
      </p:sp>
    </p:spTree>
    <p:extLst>
      <p:ext uri="{BB962C8B-B14F-4D97-AF65-F5344CB8AC3E}">
        <p14:creationId xmlns:p14="http://schemas.microsoft.com/office/powerpoint/2010/main" val="6722748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87</a:t>
            </a:fld>
            <a:endParaRPr lang="en-US" altLang="ko-KR"/>
          </a:p>
        </p:txBody>
      </p:sp>
    </p:spTree>
    <p:extLst>
      <p:ext uri="{BB962C8B-B14F-4D97-AF65-F5344CB8AC3E}">
        <p14:creationId xmlns:p14="http://schemas.microsoft.com/office/powerpoint/2010/main" val="3153338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88</a:t>
            </a:fld>
            <a:endParaRPr lang="en-US" altLang="ko-KR"/>
          </a:p>
        </p:txBody>
      </p:sp>
    </p:spTree>
    <p:extLst>
      <p:ext uri="{BB962C8B-B14F-4D97-AF65-F5344CB8AC3E}">
        <p14:creationId xmlns:p14="http://schemas.microsoft.com/office/powerpoint/2010/main" val="1566791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89</a:t>
            </a:fld>
            <a:endParaRPr lang="en-US" altLang="ko-KR"/>
          </a:p>
        </p:txBody>
      </p:sp>
    </p:spTree>
    <p:extLst>
      <p:ext uri="{BB962C8B-B14F-4D97-AF65-F5344CB8AC3E}">
        <p14:creationId xmlns:p14="http://schemas.microsoft.com/office/powerpoint/2010/main" val="278318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ko-KR" altLang="en-US" dirty="0" smtClean="0"/>
              <a:t>스마트시티</a:t>
            </a:r>
            <a:endParaRPr lang="ko-KR" altLang="en-US" dirty="0"/>
          </a:p>
        </p:txBody>
      </p:sp>
      <p:sp>
        <p:nvSpPr>
          <p:cNvPr id="3" name="부제목 2"/>
          <p:cNvSpPr>
            <a:spLocks noGrp="1"/>
          </p:cNvSpPr>
          <p:nvPr>
            <p:ph type="subTitle" idx="1"/>
          </p:nvPr>
        </p:nvSpPr>
        <p:spPr/>
        <p:txBody>
          <a:bodyPr/>
          <a:lstStyle/>
          <a:p>
            <a:endParaRPr lang="ko-KR" altLang="en-US"/>
          </a:p>
        </p:txBody>
      </p:sp>
      <p:sp>
        <p:nvSpPr>
          <p:cNvPr id="2" name="슬라이드 번호 개체 틀 1"/>
          <p:cNvSpPr>
            <a:spLocks noGrp="1"/>
          </p:cNvSpPr>
          <p:nvPr>
            <p:ph type="sldNum" sz="quarter" idx="4"/>
          </p:nvPr>
        </p:nvSpPr>
        <p:spPr/>
        <p:txBody>
          <a:bodyPr/>
          <a:lstStyle/>
          <a:p>
            <a:fld id="{86CB4B4D-7CA3-9044-876B-883B54F8677D}" type="slidenum">
              <a:rPr lang="en-US" altLang="ko-KR" smtClean="0"/>
              <a:t>9</a:t>
            </a:fld>
            <a:endParaRPr lang="en-US" altLang="ko-KR"/>
          </a:p>
        </p:txBody>
      </p:sp>
    </p:spTree>
    <p:extLst>
      <p:ext uri="{BB962C8B-B14F-4D97-AF65-F5344CB8AC3E}">
        <p14:creationId xmlns:p14="http://schemas.microsoft.com/office/powerpoint/2010/main" val="2130381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90</a:t>
            </a:fld>
            <a:endParaRPr lang="en-US" altLang="ko-KR"/>
          </a:p>
        </p:txBody>
      </p:sp>
    </p:spTree>
    <p:extLst>
      <p:ext uri="{BB962C8B-B14F-4D97-AF65-F5344CB8AC3E}">
        <p14:creationId xmlns:p14="http://schemas.microsoft.com/office/powerpoint/2010/main" val="611226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91</a:t>
            </a:fld>
            <a:endParaRPr lang="en-US" altLang="ko-KR"/>
          </a:p>
        </p:txBody>
      </p:sp>
    </p:spTree>
    <p:extLst>
      <p:ext uri="{BB962C8B-B14F-4D97-AF65-F5344CB8AC3E}">
        <p14:creationId xmlns:p14="http://schemas.microsoft.com/office/powerpoint/2010/main" val="8191847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endParaRPr kumimoji="1" lang="ko-KR" altLang="en-US"/>
          </a:p>
        </p:txBody>
      </p:sp>
      <p:sp>
        <p:nvSpPr>
          <p:cNvPr id="3" name="제목 2"/>
          <p:cNvSpPr>
            <a:spLocks noGrp="1"/>
          </p:cNvSpPr>
          <p:nvPr>
            <p:ph type="title"/>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92</a:t>
            </a:fld>
            <a:endParaRPr lang="en-US" altLang="ko-KR"/>
          </a:p>
        </p:txBody>
      </p:sp>
    </p:spTree>
    <p:extLst>
      <p:ext uri="{BB962C8B-B14F-4D97-AF65-F5344CB8AC3E}">
        <p14:creationId xmlns:p14="http://schemas.microsoft.com/office/powerpoint/2010/main" val="13944667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fontScale="92500" lnSpcReduction="10000"/>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sym typeface="Wingdings"/>
            </a:endParaRPr>
          </a:p>
          <a:p>
            <a:r>
              <a:rPr lang="en-US" altLang="ko-KR" dirty="0" smtClean="0">
                <a:sym typeface="Wingdings"/>
              </a:rPr>
              <a:t> </a:t>
            </a:r>
            <a:r>
              <a:rPr lang="en-US" altLang="ko-KR" dirty="0" smtClean="0"/>
              <a:t>use PCA</a:t>
            </a:r>
          </a:p>
          <a:p>
            <a:r>
              <a:rPr lang="en-US" altLang="ko-KR" dirty="0"/>
              <a:t>they are very sensitive to small variations in the training data </a:t>
            </a:r>
            <a:endParaRPr lang="en-US" altLang="ko-KR" dirty="0"/>
          </a:p>
          <a:p>
            <a:pPr lvl="1"/>
            <a:r>
              <a:rPr lang="en-US" altLang="ko-KR" dirty="0"/>
              <a:t>since the training algorithm used by </a:t>
            </a:r>
            <a:r>
              <a:rPr lang="en-US" altLang="ko-KR" dirty="0" err="1"/>
              <a:t>Scikit</a:t>
            </a:r>
            <a:r>
              <a:rPr lang="en-US" altLang="ko-KR" dirty="0"/>
              <a:t>-Learn is </a:t>
            </a:r>
            <a:r>
              <a:rPr lang="en-US" altLang="ko-KR" dirty="0" smtClean="0"/>
              <a:t>stochastic </a:t>
            </a:r>
            <a:r>
              <a:rPr lang="en-US" altLang="ko-KR" dirty="0"/>
              <a:t>you may get very different models even on the same training </a:t>
            </a:r>
            <a:r>
              <a:rPr lang="en-US" altLang="ko-KR" dirty="0" smtClean="0"/>
              <a:t>data</a:t>
            </a:r>
            <a:endParaRPr lang="en-US" altLang="ko-KR" dirty="0"/>
          </a:p>
        </p:txBody>
      </p:sp>
      <p:sp>
        <p:nvSpPr>
          <p:cNvPr id="3" name="제목 2"/>
          <p:cNvSpPr>
            <a:spLocks noGrp="1"/>
          </p:cNvSpPr>
          <p:nvPr>
            <p:ph type="title"/>
          </p:nvPr>
        </p:nvSpPr>
        <p:spPr/>
        <p:txBody>
          <a:bodyPr>
            <a:normAutofit/>
          </a:bodyPr>
          <a:lstStyle/>
          <a:p>
            <a:r>
              <a:rPr lang="en-US" altLang="ko-KR" dirty="0" smtClean="0"/>
              <a:t>Limitations - instability</a:t>
            </a:r>
            <a:endParaRPr kumimoji="1"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t>93</a:t>
            </a:fld>
            <a:endParaRPr lang="en-US" altLang="ko-KR"/>
          </a:p>
        </p:txBody>
      </p:sp>
      <p:pic>
        <p:nvPicPr>
          <p:cNvPr id="11" name="그림 10"/>
          <p:cNvPicPr>
            <a:picLocks noChangeAspect="1"/>
          </p:cNvPicPr>
          <p:nvPr/>
        </p:nvPicPr>
        <p:blipFill>
          <a:blip r:embed="rId2"/>
          <a:stretch>
            <a:fillRect/>
          </a:stretch>
        </p:blipFill>
        <p:spPr>
          <a:xfrm>
            <a:off x="1586200" y="2268339"/>
            <a:ext cx="15263797" cy="6342404"/>
          </a:xfrm>
          <a:prstGeom prst="rect">
            <a:avLst/>
          </a:prstGeom>
        </p:spPr>
      </p:pic>
    </p:spTree>
    <p:extLst>
      <p:ext uri="{BB962C8B-B14F-4D97-AF65-F5344CB8AC3E}">
        <p14:creationId xmlns:p14="http://schemas.microsoft.com/office/powerpoint/2010/main" val="19409581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원본">
  <a:themeElements>
    <a:clrScheme name="원본">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원본">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원본">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pple SD 산돌고딕 Neo 옅은체"/>
        <a:ea typeface="Apple SD 산돌고딕 Neo 옅은체"/>
        <a:cs typeface="Apple SD 산돌고딕 Neo 옅은체"/>
      </a:majorFont>
      <a:minorFont>
        <a:latin typeface="Apple SD 산돌고딕 Neo 옅은체"/>
        <a:ea typeface="Apple SD 산돌고딕 Neo 옅은체"/>
        <a:cs typeface="Apple SD 산돌고딕 Neo 옅은체"/>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pple SD 산돌고딕 Neo 옅은체"/>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발표</Template>
  <TotalTime>14502</TotalTime>
  <Words>3381</Words>
  <Application>Microsoft Macintosh PowerPoint</Application>
  <PresentationFormat>사용자 지정</PresentationFormat>
  <Paragraphs>456</Paragraphs>
  <Slides>93</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93</vt:i4>
      </vt:variant>
    </vt:vector>
  </HeadingPairs>
  <TitlesOfParts>
    <vt:vector size="103" baseType="lpstr">
      <vt:lpstr>돋움</vt:lpstr>
      <vt:lpstr>맑은 고딕</vt:lpstr>
      <vt:lpstr>Apple SD 산돌고딕 Neo 옅은체</vt:lpstr>
      <vt:lpstr>Bookman Old Style</vt:lpstr>
      <vt:lpstr>Gill Sans MT</vt:lpstr>
      <vt:lpstr>Helvetica Neue</vt:lpstr>
      <vt:lpstr>Mangal</vt:lpstr>
      <vt:lpstr>Wingdings</vt:lpstr>
      <vt:lpstr>Wingdings 3</vt:lpstr>
      <vt:lpstr>원본</vt:lpstr>
      <vt:lpstr>2017. 8. 4</vt:lpstr>
      <vt:lpstr>인공지능</vt:lpstr>
      <vt:lpstr>AI   </vt:lpstr>
      <vt:lpstr>AI가 성과를 내는 영역 </vt:lpstr>
      <vt:lpstr>Perception</vt:lpstr>
      <vt:lpstr> 이미지 인식률</vt:lpstr>
      <vt:lpstr>Cognition </vt:lpstr>
      <vt:lpstr>데이터 분석의 핵심 요소</vt:lpstr>
      <vt:lpstr>스마트시티</vt:lpstr>
      <vt:lpstr>과학기술전략회의 (2016. 8)</vt:lpstr>
      <vt:lpstr>자율주행차</vt:lpstr>
      <vt:lpstr>구글 Auto Machine Learning </vt:lpstr>
      <vt:lpstr>Nest</vt:lpstr>
      <vt:lpstr>Hands-on</vt:lpstr>
      <vt:lpstr>Stochastic Gradient Descent </vt:lpstr>
      <vt:lpstr>PowerPoint 프레젠테이션</vt:lpstr>
      <vt:lpstr>SGDRegressor </vt:lpstr>
      <vt:lpstr>Mini-batch Gradient Descent </vt:lpstr>
      <vt:lpstr>Polynomial Regression </vt:lpstr>
      <vt:lpstr>PowerPoint 프레젠테이션</vt:lpstr>
      <vt:lpstr>learning curves (underfitting case)</vt:lpstr>
      <vt:lpstr>code</vt:lpstr>
      <vt:lpstr>10th-degree polynomial model(overfitting)</vt:lpstr>
      <vt:lpstr>The Bias/Variance Tradeoff</vt:lpstr>
      <vt:lpstr>Regularized Linear Models </vt:lpstr>
      <vt:lpstr>PowerPoint 프레젠테이션</vt:lpstr>
      <vt:lpstr>Ridge Regression (Stochastic Gradient Descent) </vt:lpstr>
      <vt:lpstr>Lasso Regression </vt:lpstr>
      <vt:lpstr>Lasso Regression</vt:lpstr>
      <vt:lpstr>Elastic Net</vt:lpstr>
      <vt:lpstr>Early Stopping </vt:lpstr>
      <vt:lpstr>Logistic Regression</vt:lpstr>
      <vt:lpstr>Training and Cost Function</vt:lpstr>
      <vt:lpstr>Decision Boundaries</vt:lpstr>
      <vt:lpstr>Decision Boundaries (with two features)</vt:lpstr>
      <vt:lpstr>PowerPoint 프레젠테이션</vt:lpstr>
      <vt:lpstr>Softmax Regression</vt:lpstr>
      <vt:lpstr>Training with Cross entropy</vt:lpstr>
      <vt:lpstr>PowerPoint 프레젠테이션</vt:lpstr>
      <vt:lpstr>Exersize</vt:lpstr>
      <vt:lpstr>PowerPoint 프레젠테이션</vt:lpstr>
      <vt:lpstr>Answer</vt:lpstr>
      <vt:lpstr>PowerPoint 프레젠테이션</vt:lpstr>
      <vt:lpstr>PowerPoint 프레젠테이션</vt:lpstr>
      <vt:lpstr>PowerPoint 프레젠테이션</vt:lpstr>
      <vt:lpstr>Support Vector Machines</vt:lpstr>
      <vt:lpstr>Linear SVM Classification </vt:lpstr>
      <vt:lpstr>Soft Margin Classi cation  </vt:lpstr>
      <vt:lpstr>PowerPoint 프레젠테이션</vt:lpstr>
      <vt:lpstr>Nonlinear SVM Classi cation</vt:lpstr>
      <vt:lpstr>Pipeline</vt:lpstr>
      <vt:lpstr>PowerPoint 프레젠테이션</vt:lpstr>
      <vt:lpstr>Polynomial Kernel</vt:lpstr>
      <vt:lpstr>PowerPoint 프레젠테이션</vt:lpstr>
      <vt:lpstr>Adding Similarity Features</vt:lpstr>
      <vt:lpstr>Gaussian RBF Kernel</vt:lpstr>
      <vt:lpstr>PowerPoint 프레젠테이션</vt:lpstr>
      <vt:lpstr>Other kernels</vt:lpstr>
      <vt:lpstr>SVM Regression</vt:lpstr>
      <vt:lpstr>kernelized SVM model </vt:lpstr>
      <vt:lpstr>Decision Trees </vt:lpstr>
      <vt:lpstr>PowerPoint 프레젠테이션</vt:lpstr>
      <vt:lpstr>PowerPoint 프레젠테이션</vt:lpstr>
      <vt:lpstr>White Box Versus Black Box </vt:lpstr>
      <vt:lpstr>Estimating Class Probabilities</vt:lpstr>
      <vt:lpstr>CART Training Algorithm</vt:lpstr>
      <vt:lpstr>Gini Impurity or Entropy ?</vt:lpstr>
      <vt:lpstr>Decision tree  Regularization </vt:lpstr>
      <vt:lpstr>PowerPoint 프레젠테이션</vt:lpstr>
      <vt:lpstr>Regression with DT</vt:lpstr>
      <vt:lpstr>PowerPoint 프레젠테이션</vt:lpstr>
      <vt:lpstr>CART cost function for regression </vt:lpstr>
      <vt:lpstr>Ensemble Learning and Random Forests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Limitations - instability</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빅데이터 분석</dc:title>
  <dc:creator>hyeok min kwon</dc:creator>
  <cp:lastModifiedBy>김화종</cp:lastModifiedBy>
  <cp:revision>120</cp:revision>
  <dcterms:modified xsi:type="dcterms:W3CDTF">2017-08-19T09:31:28Z</dcterms:modified>
</cp:coreProperties>
</file>